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3"/>
  </p:notesMasterIdLst>
  <p:sldIdLst>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76" r:id="rId16"/>
    <p:sldId id="270" r:id="rId17"/>
    <p:sldId id="271" r:id="rId18"/>
    <p:sldId id="272" r:id="rId19"/>
    <p:sldId id="273" r:id="rId20"/>
    <p:sldId id="274" r:id="rId21"/>
    <p:sldId id="275"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5943" autoAdjust="0"/>
  </p:normalViewPr>
  <p:slideViewPr>
    <p:cSldViewPr snapToGrid="0">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r>
              <a:rPr lang="es-ES" sz="4400" b="0" strike="noStrike" spc="-1">
                <a:solidFill>
                  <a:srgbClr val="000000"/>
                </a:solidFill>
                <a:latin typeface="Arial"/>
              </a:rPr>
              <a:t>Pulse para desplazar la página</a:t>
            </a:r>
          </a:p>
        </p:txBody>
      </p:sp>
      <p:sp>
        <p:nvSpPr>
          <p:cNvPr id="83" name="PlaceHolder 2"/>
          <p:cNvSpPr>
            <a:spLocks noGrp="1"/>
          </p:cNvSpPr>
          <p:nvPr>
            <p:ph type="body"/>
          </p:nvPr>
        </p:nvSpPr>
        <p:spPr>
          <a:xfrm>
            <a:off x="756000" y="5078520"/>
            <a:ext cx="6047640" cy="4811040"/>
          </a:xfrm>
          <a:prstGeom prst="rect">
            <a:avLst/>
          </a:prstGeom>
        </p:spPr>
        <p:txBody>
          <a:bodyPr lIns="0" tIns="0" rIns="0" bIns="0"/>
          <a:lstStyle/>
          <a:p>
            <a:r>
              <a:rPr lang="es-ES" sz="2000" b="0" strike="noStrike" spc="-1">
                <a:latin typeface="Arial"/>
              </a:rPr>
              <a:t>Pulse para editar el formato de las notas</a:t>
            </a:r>
          </a:p>
        </p:txBody>
      </p:sp>
      <p:sp>
        <p:nvSpPr>
          <p:cNvPr id="84" name="PlaceHolder 3"/>
          <p:cNvSpPr>
            <a:spLocks noGrp="1"/>
          </p:cNvSpPr>
          <p:nvPr>
            <p:ph type="hdr"/>
          </p:nvPr>
        </p:nvSpPr>
        <p:spPr>
          <a:xfrm>
            <a:off x="0" y="0"/>
            <a:ext cx="3280680" cy="534240"/>
          </a:xfrm>
          <a:prstGeom prst="rect">
            <a:avLst/>
          </a:prstGeom>
        </p:spPr>
        <p:txBody>
          <a:bodyPr lIns="0" tIns="0" rIns="0" bIns="0"/>
          <a:lstStyle/>
          <a:p>
            <a:r>
              <a:rPr lang="es-ES" sz="1400" b="0" strike="noStrike" spc="-1">
                <a:latin typeface="Times New Roman"/>
              </a:rPr>
              <a:t>&lt;cabecera&gt;</a:t>
            </a:r>
          </a:p>
        </p:txBody>
      </p:sp>
      <p:sp>
        <p:nvSpPr>
          <p:cNvPr id="85" name="PlaceHolder 4"/>
          <p:cNvSpPr>
            <a:spLocks noGrp="1"/>
          </p:cNvSpPr>
          <p:nvPr>
            <p:ph type="dt"/>
          </p:nvPr>
        </p:nvSpPr>
        <p:spPr>
          <a:xfrm>
            <a:off x="4278960" y="0"/>
            <a:ext cx="3280680" cy="534240"/>
          </a:xfrm>
          <a:prstGeom prst="rect">
            <a:avLst/>
          </a:prstGeom>
        </p:spPr>
        <p:txBody>
          <a:bodyPr lIns="0" tIns="0" rIns="0" bIns="0"/>
          <a:lstStyle/>
          <a:p>
            <a:pPr algn="r"/>
            <a:r>
              <a:rPr lang="es-ES" sz="1400" b="0" strike="noStrike" spc="-1">
                <a:latin typeface="Times New Roman"/>
              </a:rPr>
              <a:t>&lt;fecha/hora&gt;</a:t>
            </a:r>
          </a:p>
        </p:txBody>
      </p:sp>
      <p:sp>
        <p:nvSpPr>
          <p:cNvPr id="86" name="PlaceHolder 5"/>
          <p:cNvSpPr>
            <a:spLocks noGrp="1"/>
          </p:cNvSpPr>
          <p:nvPr>
            <p:ph type="ftr"/>
          </p:nvPr>
        </p:nvSpPr>
        <p:spPr>
          <a:xfrm>
            <a:off x="0" y="10157400"/>
            <a:ext cx="3280680" cy="534240"/>
          </a:xfrm>
          <a:prstGeom prst="rect">
            <a:avLst/>
          </a:prstGeom>
        </p:spPr>
        <p:txBody>
          <a:bodyPr lIns="0" tIns="0" rIns="0" bIns="0" anchor="b"/>
          <a:lstStyle/>
          <a:p>
            <a:r>
              <a:rPr lang="es-ES" sz="1400" b="0" strike="noStrike" spc="-1">
                <a:latin typeface="Times New Roman"/>
              </a:rPr>
              <a:t>&lt;pie de página&gt;</a:t>
            </a:r>
          </a:p>
        </p:txBody>
      </p:sp>
      <p:sp>
        <p:nvSpPr>
          <p:cNvPr id="87" name="PlaceHolder 6"/>
          <p:cNvSpPr>
            <a:spLocks noGrp="1"/>
          </p:cNvSpPr>
          <p:nvPr>
            <p:ph type="sldNum"/>
          </p:nvPr>
        </p:nvSpPr>
        <p:spPr>
          <a:xfrm>
            <a:off x="4278960" y="10157400"/>
            <a:ext cx="3280680" cy="534240"/>
          </a:xfrm>
          <a:prstGeom prst="rect">
            <a:avLst/>
          </a:prstGeom>
        </p:spPr>
        <p:txBody>
          <a:bodyPr lIns="0" tIns="0" rIns="0" bIns="0" anchor="b"/>
          <a:lstStyle/>
          <a:p>
            <a:pPr algn="r"/>
            <a:fld id="{148A7F47-B722-435B-910A-A354B20B6F4D}" type="slidenum">
              <a:rPr lang="es-ES" sz="1400" b="0" strike="noStrike" spc="-1">
                <a:latin typeface="Times New Roman"/>
              </a:rPr>
              <a:pPr algn="r"/>
              <a:t>‹Nº›</a:t>
            </a:fld>
            <a:endParaRPr lang="es-ES" sz="1400" b="0" strike="noStrike" spc="-1">
              <a:latin typeface="Times New Roman"/>
            </a:endParaRPr>
          </a:p>
        </p:txBody>
      </p:sp>
    </p:spTree>
    <p:extLst>
      <p:ext uri="{BB962C8B-B14F-4D97-AF65-F5344CB8AC3E}">
        <p14:creationId xmlns:p14="http://schemas.microsoft.com/office/powerpoint/2010/main" val="4183102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37"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38"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64"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65"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67"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68"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70"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71"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IE">
                <a:latin typeface="Arial" charset="0"/>
              </a:rPr>
              <a:t>‹#›</a:t>
            </a:r>
          </a:p>
        </p:txBody>
      </p:sp>
      <p:sp>
        <p:nvSpPr>
          <p:cNvPr id="36866"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latin typeface="Calibri" pitchFamily="34" charset="0"/>
              </a:rPr>
              <a:t>86</a:t>
            </a:r>
          </a:p>
        </p:txBody>
      </p:sp>
      <p:sp>
        <p:nvSpPr>
          <p:cNvPr id="36867" name="Rectangle 3"/>
          <p:cNvSpPr>
            <a:spLocks noGrp="1" noChangeArrowheads="1"/>
          </p:cNvSpPr>
          <p:nvPr>
            <p:ph type="body" idx="1"/>
          </p:nvPr>
        </p:nvSpPr>
        <p:spPr bwMode="auto">
          <a:xfrm>
            <a:off x="685800" y="457200"/>
            <a:ext cx="5486400" cy="7929563"/>
          </a:xfrm>
          <a:noFill/>
        </p:spPr>
        <p:txBody>
          <a:bodyPr wrap="square" numCol="1" anchor="t" anchorCtr="0" compatLnSpc="1">
            <a:prstTxWarp prst="textNoShape">
              <a:avLst/>
            </a:prstTxWarp>
          </a:bodyPr>
          <a:lstStyle/>
          <a:p>
            <a:pPr eaLnBrk="1" hangingPunct="1">
              <a:spcBef>
                <a:spcPct val="0"/>
              </a:spcBef>
            </a:pPr>
            <a:r>
              <a:rPr lang="es-ES_tradnl" b="1">
                <a:latin typeface="Arial" charset="0"/>
              </a:rPr>
              <a:t>Uso de esta plantilla</a:t>
            </a:r>
          </a:p>
          <a:p>
            <a:pPr eaLnBrk="1" hangingPunct="1">
              <a:spcBef>
                <a:spcPct val="0"/>
              </a:spcBef>
            </a:pPr>
            <a:r>
              <a:rPr lang="es-ES_tradnl">
                <a:latin typeface="Arial" charset="0"/>
              </a:rPr>
              <a:t>En esta plantilla de Microsoft Office PowerPoint se ofrece una introducción práctica a PowerPoint 2007. Ha sido diseñada para realizar presentaciones ante grupos y para que la personalice según sus necesidades. </a:t>
            </a:r>
          </a:p>
          <a:p>
            <a:pPr eaLnBrk="1" hangingPunct="1">
              <a:spcBef>
                <a:spcPct val="0"/>
              </a:spcBef>
            </a:pPr>
            <a:r>
              <a:rPr lang="es-ES_tradnl">
                <a:latin typeface="Arial" charset="0"/>
              </a:rPr>
              <a:t>El contenido de esta plantilla es una adaptación del curso de formación en línea de Microsoft Office “Familiarizarse con PowerPoint 2007”.</a:t>
            </a:r>
            <a:endParaRPr lang="es-ES_tradnl" b="1">
              <a:latin typeface="Arial" charset="0"/>
            </a:endParaRPr>
          </a:p>
          <a:p>
            <a:pPr eaLnBrk="1" hangingPunct="1">
              <a:spcBef>
                <a:spcPct val="0"/>
              </a:spcBef>
            </a:pPr>
            <a:r>
              <a:rPr lang="es-ES_tradnl" b="1">
                <a:latin typeface="Arial" charset="0"/>
              </a:rPr>
              <a:t>Características de la plantilla</a:t>
            </a:r>
          </a:p>
          <a:p>
            <a:pPr eaLnBrk="1" hangingPunct="1">
              <a:spcBef>
                <a:spcPct val="0"/>
              </a:spcBef>
            </a:pPr>
            <a:r>
              <a:rPr lang="es-ES_tradnl" b="1">
                <a:latin typeface="Arial" charset="0"/>
              </a:rPr>
              <a:t>Diapositiva de título</a:t>
            </a:r>
            <a:r>
              <a:rPr lang="es-ES_tradnl">
                <a:latin typeface="Arial" charset="0"/>
              </a:rPr>
              <a:t>: en la primera diapositiva hay un marcador de posición en el que debe escribir el nombre de su empresa. También puede borrar todo el cuadro de texto si no desea incluir esa información.</a:t>
            </a:r>
            <a:endParaRPr lang="es-ES_tradnl" b="1">
              <a:latin typeface="Arial" charset="0"/>
            </a:endParaRPr>
          </a:p>
          <a:p>
            <a:pPr eaLnBrk="1" hangingPunct="1">
              <a:spcBef>
                <a:spcPct val="0"/>
              </a:spcBef>
            </a:pPr>
            <a:r>
              <a:rPr lang="es-ES_tradnl" b="1">
                <a:latin typeface="Arial" charset="0"/>
              </a:rPr>
              <a:t>Animaciones</a:t>
            </a:r>
            <a:r>
              <a:rPr lang="es-ES_tradnl">
                <a:latin typeface="Arial" charset="0"/>
              </a:rPr>
              <a:t>: los efectos de animación personalizados se aplican en todo el documento. Estos efectos son </a:t>
            </a:r>
            <a:r>
              <a:rPr lang="es-ES_tradnl" b="1">
                <a:latin typeface="Arial" charset="0"/>
              </a:rPr>
              <a:t>Desplegar</a:t>
            </a:r>
            <a:r>
              <a:rPr lang="es-ES_tradnl">
                <a:latin typeface="Arial" charset="0"/>
              </a:rPr>
              <a:t>, </a:t>
            </a:r>
            <a:r>
              <a:rPr lang="es-ES_tradnl" b="1">
                <a:latin typeface="Arial" charset="0"/>
              </a:rPr>
              <a:t>Estirar</a:t>
            </a:r>
            <a:r>
              <a:rPr lang="es-ES_tradnl">
                <a:latin typeface="Arial" charset="0"/>
              </a:rPr>
              <a:t>, </a:t>
            </a:r>
            <a:r>
              <a:rPr lang="es-ES_tradnl" b="1">
                <a:latin typeface="Arial" charset="0"/>
              </a:rPr>
              <a:t>Disolver </a:t>
            </a:r>
            <a:r>
              <a:rPr lang="es-ES_tradnl">
                <a:latin typeface="Arial" charset="0"/>
              </a:rPr>
              <a:t>y</a:t>
            </a:r>
            <a:r>
              <a:rPr lang="es-ES_tradnl" b="1">
                <a:latin typeface="Arial" charset="0"/>
              </a:rPr>
              <a:t> Cuadros bicolores</a:t>
            </a:r>
            <a:r>
              <a:rPr lang="es-ES_tradnl">
                <a:latin typeface="Arial" charset="0"/>
              </a:rPr>
              <a:t>. Todos estos efectos se reproducirán en versiones anteriores hasta Microsoft PowerPoint 2000. Para modificar los efectos de animación, vaya al menú </a:t>
            </a:r>
            <a:r>
              <a:rPr lang="es-ES_tradnl" b="1">
                <a:latin typeface="Arial" charset="0"/>
              </a:rPr>
              <a:t>Presentación con diapositivas</a:t>
            </a:r>
            <a:r>
              <a:rPr lang="es-ES_tradnl">
                <a:latin typeface="Arial" charset="0"/>
              </a:rPr>
              <a:t> , haga clic en </a:t>
            </a:r>
            <a:r>
              <a:rPr lang="es-ES_tradnl" b="1">
                <a:latin typeface="Arial" charset="0"/>
              </a:rPr>
              <a:t>Animación personalizada</a:t>
            </a:r>
            <a:r>
              <a:rPr lang="es-ES_tradnl">
                <a:latin typeface="Arial" charset="0"/>
              </a:rPr>
              <a:t> y trabaje con las opciones que aparecen.</a:t>
            </a:r>
          </a:p>
          <a:p>
            <a:pPr eaLnBrk="1" hangingPunct="1">
              <a:spcBef>
                <a:spcPct val="0"/>
              </a:spcBef>
            </a:pPr>
            <a:r>
              <a:rPr lang="es-ES_tradnl" b="1">
                <a:latin typeface="Arial" charset="0"/>
              </a:rPr>
              <a:t>Si esta presentación contiene una animación en Macromedia Flash</a:t>
            </a:r>
            <a:r>
              <a:rPr lang="es-ES_tradnl">
                <a:latin typeface="Arial" charset="0"/>
              </a:rPr>
              <a:t>: para reproducir el archivo Flash, debe registrar un control Microsoft ActiveX</a:t>
            </a:r>
            <a:r>
              <a:rPr lang="es-ES_tradnl" sz="800" baseline="30000">
                <a:latin typeface="Arial" charset="0"/>
                <a:cs typeface="Arial" charset="0"/>
              </a:rPr>
              <a:t>®</a:t>
            </a:r>
            <a:r>
              <a:rPr lang="es-ES_tradnl">
                <a:latin typeface="Arial" charset="0"/>
              </a:rPr>
              <a:t>, denominado Shockwave Flash Object, en su equipo. Para ello, descargue la última versión del reproductor de Macromedia Flash en el sitio Web de Macromedia.</a:t>
            </a:r>
          </a:p>
          <a:p>
            <a:pPr eaLnBrk="1" hangingPunct="1">
              <a:spcBef>
                <a:spcPct val="0"/>
              </a:spcBef>
            </a:pPr>
            <a:r>
              <a:rPr lang="es-ES_tradnl" b="1">
                <a:latin typeface="Arial" charset="0"/>
              </a:rPr>
              <a:t>Transiciones entre diapositivas</a:t>
            </a:r>
            <a:r>
              <a:rPr lang="es-ES_tradnl">
                <a:latin typeface="Arial" charset="0"/>
              </a:rPr>
              <a:t>: la transición </a:t>
            </a:r>
            <a:r>
              <a:rPr lang="es-ES_tradnl" b="1">
                <a:latin typeface="Arial" charset="0"/>
              </a:rPr>
              <a:t>Barrido hacia abajo</a:t>
            </a:r>
            <a:r>
              <a:rPr lang="es-ES_tradnl">
                <a:latin typeface="Arial" charset="0"/>
              </a:rPr>
              <a:t> se aplica en toda la presentación. Si desea una transición diferente, vaya al menú </a:t>
            </a:r>
            <a:r>
              <a:rPr lang="es-ES_tradnl" b="1">
                <a:latin typeface="Arial" charset="0"/>
              </a:rPr>
              <a:t>Presentación con diapositivas</a:t>
            </a:r>
            <a:r>
              <a:rPr lang="es-ES_tradnl">
                <a:latin typeface="Arial" charset="0"/>
              </a:rPr>
              <a:t> , haga clic en </a:t>
            </a:r>
            <a:r>
              <a:rPr lang="es-ES_tradnl" b="1">
                <a:latin typeface="Arial" charset="0"/>
              </a:rPr>
              <a:t>Transición de diapositiva</a:t>
            </a:r>
            <a:r>
              <a:rPr lang="es-ES_tradnl">
                <a:latin typeface="Arial" charset="0"/>
              </a:rPr>
              <a:t> y trabaje con las opciones que aparecen.</a:t>
            </a:r>
          </a:p>
          <a:p>
            <a:pPr eaLnBrk="1" hangingPunct="1">
              <a:spcBef>
                <a:spcPct val="0"/>
              </a:spcBef>
            </a:pPr>
            <a:r>
              <a:rPr lang="es-ES_tradnl" b="1">
                <a:latin typeface="Arial" charset="0"/>
              </a:rPr>
              <a:t>Hipervínculo al curso en línea</a:t>
            </a:r>
            <a:r>
              <a:rPr lang="es-ES_tradnl">
                <a:latin typeface="Arial" charset="0"/>
              </a:rPr>
              <a:t>: la plantilla contiene vínculos a la versión en línea de este curso de formación. Dichos vínculos le llevarán a la sesión práctica de cada lección y a la Tarjeta de referencia rápida publicada para este curso. </a:t>
            </a:r>
            <a:r>
              <a:rPr lang="es-ES_tradnl" b="1">
                <a:latin typeface="Arial" charset="0"/>
              </a:rPr>
              <a:t>Tenga en cuenta lo siguiente</a:t>
            </a:r>
            <a:r>
              <a:rPr lang="es-ES_tradnl">
                <a:latin typeface="Arial" charset="0"/>
              </a:rPr>
              <a:t>: debe tener PowerPoint 2007 instalado para ver las sesiones prácticas. Si no dispone de PowerPoint 2007, no podrá tener acceso a las instrucciones de la práctica. </a:t>
            </a:r>
          </a:p>
          <a:p>
            <a:pPr eaLnBrk="1" hangingPunct="1">
              <a:spcBef>
                <a:spcPct val="0"/>
              </a:spcBef>
            </a:pPr>
            <a:r>
              <a:rPr lang="es-ES_tradnl" b="1">
                <a:latin typeface="Arial" charset="0"/>
              </a:rPr>
              <a:t>Encabezados y pies de página</a:t>
            </a:r>
            <a:r>
              <a:rPr lang="es-ES_tradnl">
                <a:latin typeface="Arial" charset="0"/>
              </a:rPr>
              <a:t>: la plantilla contiene un pie de página con el título del curso. Puede cambiar o quitar los pies de página en el cuadro de diálogo </a:t>
            </a:r>
            <a:r>
              <a:rPr lang="es-ES_tradnl" b="1">
                <a:latin typeface="Arial" charset="0"/>
              </a:rPr>
              <a:t>Encabezado y pie de página</a:t>
            </a:r>
            <a:r>
              <a:rPr lang="es-ES_tradnl">
                <a:latin typeface="Arial" charset="0"/>
              </a:rPr>
              <a:t> (que se abre desde el menú </a:t>
            </a:r>
            <a:r>
              <a:rPr lang="es-ES_tradnl" b="1">
                <a:latin typeface="Arial" charset="0"/>
              </a:rPr>
              <a:t>Ver</a:t>
            </a:r>
            <a:r>
              <a:rPr lang="es-ES_tradnl">
                <a:latin typeface="Arial" charset="0"/>
              </a:rPr>
              <a:t> ).</a:t>
            </a:r>
          </a:p>
          <a:p>
            <a:pPr eaLnBrk="1" hangingPunct="1">
              <a:spcBef>
                <a:spcPct val="0"/>
              </a:spcBef>
            </a:pPr>
            <a:endParaRPr lang="es-ES_tradn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a:latin typeface="Arial"/>
              </a:rPr>
              <a:t>‹#›</a:t>
            </a:r>
            <a:endParaRPr lang="es-ES" sz="1200" b="0" strike="noStrike" spc="-1">
              <a:latin typeface="Times New Roman"/>
            </a:endParaRPr>
          </a:p>
        </p:txBody>
      </p:sp>
      <p:sp>
        <p:nvSpPr>
          <p:cNvPr id="176"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a:solidFill>
                  <a:srgbClr val="000000"/>
                </a:solidFill>
                <a:latin typeface="Calibri"/>
                <a:ea typeface="+mn-ea"/>
              </a:rPr>
              <a:t>86</a:t>
            </a:r>
            <a:endParaRPr lang="es-ES" sz="1200" b="0" strike="noStrike" spc="-1">
              <a:latin typeface="Arial"/>
            </a:endParaRPr>
          </a:p>
        </p:txBody>
      </p:sp>
      <p:sp>
        <p:nvSpPr>
          <p:cNvPr id="177"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a:latin typeface="Arial"/>
              </a:rPr>
              <a:t>Uso de esta plantilla</a:t>
            </a:r>
            <a:endParaRPr lang="es-ES" sz="2000" b="0" strike="noStrike" spc="-1">
              <a:latin typeface="Arial"/>
            </a:endParaRPr>
          </a:p>
          <a:p>
            <a:pPr marL="216000" indent="-216000">
              <a:lnSpc>
                <a:spcPct val="100000"/>
              </a:lnSpc>
            </a:pPr>
            <a:r>
              <a:rPr lang="es-ES" sz="2000" b="0" strike="noStrike" spc="-1">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a:latin typeface="Arial"/>
              </a:rPr>
              <a:t>Características de la plantilla</a:t>
            </a:r>
            <a:endParaRPr lang="es-ES" sz="2000" b="0" strike="noStrike" spc="-1">
              <a:latin typeface="Arial"/>
            </a:endParaRPr>
          </a:p>
          <a:p>
            <a:pPr marL="216000" indent="-216000">
              <a:lnSpc>
                <a:spcPct val="100000"/>
              </a:lnSpc>
            </a:pPr>
            <a:r>
              <a:rPr lang="es-ES" sz="2000" b="1" strike="noStrike" spc="-1">
                <a:latin typeface="Arial"/>
              </a:rPr>
              <a:t>Diapositiva de título</a:t>
            </a:r>
            <a:r>
              <a:rPr lang="es-ES" sz="2000" b="0" strike="noStrike" spc="-1">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a:latin typeface="Arial"/>
              </a:rPr>
              <a:t>Animaciones</a:t>
            </a:r>
            <a:r>
              <a:rPr lang="es-ES" sz="2000" b="0" strike="noStrike" spc="-1">
                <a:latin typeface="Arial"/>
              </a:rPr>
              <a:t>: los efectos de animación personalizados se aplican en todo el documento. Estos efectos son </a:t>
            </a:r>
            <a:r>
              <a:rPr lang="es-ES" sz="2000" b="1" strike="noStrike" spc="-1">
                <a:latin typeface="Arial"/>
              </a:rPr>
              <a:t>Desplegar</a:t>
            </a:r>
            <a:r>
              <a:rPr lang="es-ES" sz="2000" b="0" strike="noStrike" spc="-1">
                <a:latin typeface="Arial"/>
              </a:rPr>
              <a:t>, </a:t>
            </a:r>
            <a:r>
              <a:rPr lang="es-ES" sz="2000" b="1" strike="noStrike" spc="-1">
                <a:latin typeface="Arial"/>
              </a:rPr>
              <a:t>Estirar</a:t>
            </a:r>
            <a:r>
              <a:rPr lang="es-ES" sz="2000" b="0" strike="noStrike" spc="-1">
                <a:latin typeface="Arial"/>
              </a:rPr>
              <a:t>, </a:t>
            </a:r>
            <a:r>
              <a:rPr lang="es-ES" sz="2000" b="1" strike="noStrike" spc="-1">
                <a:latin typeface="Arial"/>
              </a:rPr>
              <a:t>Disolver </a:t>
            </a:r>
            <a:r>
              <a:rPr lang="es-ES" sz="2000" b="0" strike="noStrike" spc="-1">
                <a:latin typeface="Arial"/>
              </a:rPr>
              <a:t>y</a:t>
            </a:r>
            <a:r>
              <a:rPr lang="es-ES" sz="2000" b="1" strike="noStrike" spc="-1">
                <a:latin typeface="Arial"/>
              </a:rPr>
              <a:t> Cuadros bicolores</a:t>
            </a:r>
            <a:r>
              <a:rPr lang="es-ES" sz="2000" b="0" strike="noStrike" spc="-1">
                <a:latin typeface="Arial"/>
              </a:rPr>
              <a:t>. Todos estos efectos se reproducirán en versiones anteriores hasta Microsoft PowerPoint 2000. Para modificar los efectos de animación,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Animación personalizada</a:t>
            </a:r>
            <a:r>
              <a:rPr lang="es-ES" sz="2000" b="0" strike="noStrike" spc="-1">
                <a:latin typeface="Arial"/>
              </a:rPr>
              <a:t> y trabaje con las opciones que aparecen.</a:t>
            </a:r>
          </a:p>
          <a:p>
            <a:pPr marL="216000" indent="-216000">
              <a:lnSpc>
                <a:spcPct val="100000"/>
              </a:lnSpc>
            </a:pPr>
            <a:r>
              <a:rPr lang="es-ES" sz="2000" b="1" strike="noStrike" spc="-1">
                <a:latin typeface="Arial"/>
              </a:rPr>
              <a:t>Si esta presentación contiene una animación en Macromedia Flash</a:t>
            </a:r>
            <a:r>
              <a:rPr lang="es-ES" sz="2000" b="0" strike="noStrike" spc="-1">
                <a:latin typeface="Arial"/>
              </a:rPr>
              <a:t>: para reproducir el archivo Flash, debe registrar un control Microsoft ActiveX</a:t>
            </a:r>
            <a:r>
              <a:rPr lang="es-ES" sz="800" b="0" strike="noStrike" spc="-1" baseline="30000">
                <a:latin typeface="Arial"/>
              </a:rPr>
              <a:t>®</a:t>
            </a:r>
            <a:r>
              <a:rPr lang="es-ES" sz="2000" b="0" strike="noStrike" spc="-1">
                <a:latin typeface="Arial"/>
              </a:rPr>
              <a:t>, denominado Shockwave Flash Object, en su equipo. Para ello, descargue la última versión del reproductor de Macromedia Flash en el sitio Web de Macromedia.</a:t>
            </a:r>
          </a:p>
          <a:p>
            <a:pPr marL="216000" indent="-216000">
              <a:lnSpc>
                <a:spcPct val="100000"/>
              </a:lnSpc>
            </a:pPr>
            <a:r>
              <a:rPr lang="es-ES" sz="2000" b="1" strike="noStrike" spc="-1">
                <a:latin typeface="Arial"/>
              </a:rPr>
              <a:t>Transiciones entre diapositivas</a:t>
            </a:r>
            <a:r>
              <a:rPr lang="es-ES" sz="2000" b="0" strike="noStrike" spc="-1">
                <a:latin typeface="Arial"/>
              </a:rPr>
              <a:t>: la transición </a:t>
            </a:r>
            <a:r>
              <a:rPr lang="es-ES" sz="2000" b="1" strike="noStrike" spc="-1">
                <a:latin typeface="Arial"/>
              </a:rPr>
              <a:t>Barrido hacia abajo</a:t>
            </a:r>
            <a:r>
              <a:rPr lang="es-ES" sz="2000" b="0" strike="noStrike" spc="-1">
                <a:latin typeface="Arial"/>
              </a:rPr>
              <a:t> se aplica en toda la presentación. Si desea una transición diferente,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Transición de diapositiva</a:t>
            </a:r>
            <a:r>
              <a:rPr lang="es-ES" sz="2000" b="0" strike="noStrike" spc="-1">
                <a:latin typeface="Arial"/>
              </a:rPr>
              <a:t> y trabaje con las opciones que aparecen.</a:t>
            </a:r>
          </a:p>
          <a:p>
            <a:pPr marL="216000" indent="-216000">
              <a:lnSpc>
                <a:spcPct val="100000"/>
              </a:lnSpc>
            </a:pPr>
            <a:r>
              <a:rPr lang="es-ES" sz="2000" b="1" strike="noStrike" spc="-1">
                <a:latin typeface="Arial"/>
              </a:rPr>
              <a:t>Hipervínculo al curso en línea</a:t>
            </a:r>
            <a:r>
              <a:rPr lang="es-ES" sz="2000" b="0" strike="noStrike" spc="-1">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a:latin typeface="Arial"/>
              </a:rPr>
              <a:t>Tenga en cuenta lo siguiente</a:t>
            </a:r>
            <a:r>
              <a:rPr lang="es-ES" sz="2000" b="0" strike="noStrike" spc="-1">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a:latin typeface="Arial"/>
              </a:rPr>
              <a:t>Encabezados y pies de página</a:t>
            </a:r>
            <a:r>
              <a:rPr lang="es-ES" sz="2000" b="0" strike="noStrike" spc="-1">
                <a:latin typeface="Arial"/>
              </a:rPr>
              <a:t>: la plantilla contiene un pie de página con el título del curso. Puede cambiar o quitar los pies de página en el cuadro de diálogo </a:t>
            </a:r>
            <a:r>
              <a:rPr lang="es-ES" sz="2000" b="1" strike="noStrike" spc="-1">
                <a:latin typeface="Arial"/>
              </a:rPr>
              <a:t>Encabezado y pie de página</a:t>
            </a:r>
            <a:r>
              <a:rPr lang="es-ES" sz="2000" b="0" strike="noStrike" spc="-1">
                <a:latin typeface="Arial"/>
              </a:rPr>
              <a:t> (que se abre desde el menú </a:t>
            </a:r>
            <a:r>
              <a:rPr lang="es-ES" sz="2000" b="1" strike="noStrike" spc="-1">
                <a:latin typeface="Arial"/>
              </a:rPr>
              <a:t>Ver</a:t>
            </a:r>
            <a:r>
              <a:rPr lang="es-ES" sz="2000" b="0" strike="noStrike" spc="-1">
                <a:latin typeface="Arial"/>
              </a:rPr>
              <a:t> ).</a:t>
            </a:r>
          </a:p>
          <a:p>
            <a:pPr marL="216000" indent="-216000">
              <a:lnSpc>
                <a:spcPct val="100000"/>
              </a:lnSpc>
            </a:pPr>
            <a:endParaRPr lang="es-ES" sz="20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79"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80"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82"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83"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a:latin typeface="Arial"/>
              </a:rPr>
              <a:t>‹#›</a:t>
            </a:r>
            <a:endParaRPr lang="es-ES" sz="1200" b="0" strike="noStrike" spc="-1">
              <a:latin typeface="Times New Roman"/>
            </a:endParaRPr>
          </a:p>
        </p:txBody>
      </p:sp>
      <p:sp>
        <p:nvSpPr>
          <p:cNvPr id="185"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a:solidFill>
                  <a:srgbClr val="000000"/>
                </a:solidFill>
                <a:latin typeface="Calibri"/>
                <a:ea typeface="+mn-ea"/>
              </a:rPr>
              <a:t>86</a:t>
            </a:r>
            <a:endParaRPr lang="es-ES" sz="1200" b="0" strike="noStrike" spc="-1">
              <a:latin typeface="Arial"/>
            </a:endParaRPr>
          </a:p>
        </p:txBody>
      </p:sp>
      <p:sp>
        <p:nvSpPr>
          <p:cNvPr id="186"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a:latin typeface="Arial"/>
              </a:rPr>
              <a:t>Uso de esta plantilla</a:t>
            </a:r>
            <a:endParaRPr lang="es-ES" sz="2000" b="0" strike="noStrike" spc="-1">
              <a:latin typeface="Arial"/>
            </a:endParaRPr>
          </a:p>
          <a:p>
            <a:pPr marL="216000" indent="-216000">
              <a:lnSpc>
                <a:spcPct val="100000"/>
              </a:lnSpc>
            </a:pPr>
            <a:r>
              <a:rPr lang="es-ES" sz="2000" b="0" strike="noStrike" spc="-1">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a:latin typeface="Arial"/>
              </a:rPr>
              <a:t>Características de la plantilla</a:t>
            </a:r>
            <a:endParaRPr lang="es-ES" sz="2000" b="0" strike="noStrike" spc="-1">
              <a:latin typeface="Arial"/>
            </a:endParaRPr>
          </a:p>
          <a:p>
            <a:pPr marL="216000" indent="-216000">
              <a:lnSpc>
                <a:spcPct val="100000"/>
              </a:lnSpc>
            </a:pPr>
            <a:r>
              <a:rPr lang="es-ES" sz="2000" b="1" strike="noStrike" spc="-1">
                <a:latin typeface="Arial"/>
              </a:rPr>
              <a:t>Diapositiva de título</a:t>
            </a:r>
            <a:r>
              <a:rPr lang="es-ES" sz="2000" b="0" strike="noStrike" spc="-1">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a:latin typeface="Arial"/>
              </a:rPr>
              <a:t>Animaciones</a:t>
            </a:r>
            <a:r>
              <a:rPr lang="es-ES" sz="2000" b="0" strike="noStrike" spc="-1">
                <a:latin typeface="Arial"/>
              </a:rPr>
              <a:t>: los efectos de animación personalizados se aplican en todo el documento. Estos efectos son </a:t>
            </a:r>
            <a:r>
              <a:rPr lang="es-ES" sz="2000" b="1" strike="noStrike" spc="-1">
                <a:latin typeface="Arial"/>
              </a:rPr>
              <a:t>Desplegar</a:t>
            </a:r>
            <a:r>
              <a:rPr lang="es-ES" sz="2000" b="0" strike="noStrike" spc="-1">
                <a:latin typeface="Arial"/>
              </a:rPr>
              <a:t>, </a:t>
            </a:r>
            <a:r>
              <a:rPr lang="es-ES" sz="2000" b="1" strike="noStrike" spc="-1">
                <a:latin typeface="Arial"/>
              </a:rPr>
              <a:t>Estirar</a:t>
            </a:r>
            <a:r>
              <a:rPr lang="es-ES" sz="2000" b="0" strike="noStrike" spc="-1">
                <a:latin typeface="Arial"/>
              </a:rPr>
              <a:t>, </a:t>
            </a:r>
            <a:r>
              <a:rPr lang="es-ES" sz="2000" b="1" strike="noStrike" spc="-1">
                <a:latin typeface="Arial"/>
              </a:rPr>
              <a:t>Disolver </a:t>
            </a:r>
            <a:r>
              <a:rPr lang="es-ES" sz="2000" b="0" strike="noStrike" spc="-1">
                <a:latin typeface="Arial"/>
              </a:rPr>
              <a:t>y</a:t>
            </a:r>
            <a:r>
              <a:rPr lang="es-ES" sz="2000" b="1" strike="noStrike" spc="-1">
                <a:latin typeface="Arial"/>
              </a:rPr>
              <a:t> Cuadros bicolores</a:t>
            </a:r>
            <a:r>
              <a:rPr lang="es-ES" sz="2000" b="0" strike="noStrike" spc="-1">
                <a:latin typeface="Arial"/>
              </a:rPr>
              <a:t>. Todos estos efectos se reproducirán en versiones anteriores hasta Microsoft PowerPoint 2000. Para modificar los efectos de animación,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Animación personalizada</a:t>
            </a:r>
            <a:r>
              <a:rPr lang="es-ES" sz="2000" b="0" strike="noStrike" spc="-1">
                <a:latin typeface="Arial"/>
              </a:rPr>
              <a:t> y trabaje con las opciones que aparecen.</a:t>
            </a:r>
          </a:p>
          <a:p>
            <a:pPr marL="216000" indent="-216000">
              <a:lnSpc>
                <a:spcPct val="100000"/>
              </a:lnSpc>
            </a:pPr>
            <a:r>
              <a:rPr lang="es-ES" sz="2000" b="1" strike="noStrike" spc="-1">
                <a:latin typeface="Arial"/>
              </a:rPr>
              <a:t>Si esta presentación contiene una animación en Macromedia Flash</a:t>
            </a:r>
            <a:r>
              <a:rPr lang="es-ES" sz="2000" b="0" strike="noStrike" spc="-1">
                <a:latin typeface="Arial"/>
              </a:rPr>
              <a:t>: para reproducir el archivo Flash, debe registrar un control Microsoft ActiveX</a:t>
            </a:r>
            <a:r>
              <a:rPr lang="es-ES" sz="800" b="0" strike="noStrike" spc="-1" baseline="30000">
                <a:latin typeface="Arial"/>
              </a:rPr>
              <a:t>®</a:t>
            </a:r>
            <a:r>
              <a:rPr lang="es-ES" sz="2000" b="0" strike="noStrike" spc="-1">
                <a:latin typeface="Arial"/>
              </a:rPr>
              <a:t>, denominado Shockwave Flash Object, en su equipo. Para ello, descargue la última versión del reproductor de Macromedia Flash en el sitio Web de Macromedia.</a:t>
            </a:r>
          </a:p>
          <a:p>
            <a:pPr marL="216000" indent="-216000">
              <a:lnSpc>
                <a:spcPct val="100000"/>
              </a:lnSpc>
            </a:pPr>
            <a:r>
              <a:rPr lang="es-ES" sz="2000" b="1" strike="noStrike" spc="-1">
                <a:latin typeface="Arial"/>
              </a:rPr>
              <a:t>Transiciones entre diapositivas</a:t>
            </a:r>
            <a:r>
              <a:rPr lang="es-ES" sz="2000" b="0" strike="noStrike" spc="-1">
                <a:latin typeface="Arial"/>
              </a:rPr>
              <a:t>: la transición </a:t>
            </a:r>
            <a:r>
              <a:rPr lang="es-ES" sz="2000" b="1" strike="noStrike" spc="-1">
                <a:latin typeface="Arial"/>
              </a:rPr>
              <a:t>Barrido hacia abajo</a:t>
            </a:r>
            <a:r>
              <a:rPr lang="es-ES" sz="2000" b="0" strike="noStrike" spc="-1">
                <a:latin typeface="Arial"/>
              </a:rPr>
              <a:t> se aplica en toda la presentación. Si desea una transición diferente,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Transición de diapositiva</a:t>
            </a:r>
            <a:r>
              <a:rPr lang="es-ES" sz="2000" b="0" strike="noStrike" spc="-1">
                <a:latin typeface="Arial"/>
              </a:rPr>
              <a:t> y trabaje con las opciones que aparecen.</a:t>
            </a:r>
          </a:p>
          <a:p>
            <a:pPr marL="216000" indent="-216000">
              <a:lnSpc>
                <a:spcPct val="100000"/>
              </a:lnSpc>
            </a:pPr>
            <a:r>
              <a:rPr lang="es-ES" sz="2000" b="1" strike="noStrike" spc="-1">
                <a:latin typeface="Arial"/>
              </a:rPr>
              <a:t>Hipervínculo al curso en línea</a:t>
            </a:r>
            <a:r>
              <a:rPr lang="es-ES" sz="2000" b="0" strike="noStrike" spc="-1">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a:latin typeface="Arial"/>
              </a:rPr>
              <a:t>Tenga en cuenta lo siguiente</a:t>
            </a:r>
            <a:r>
              <a:rPr lang="es-ES" sz="2000" b="0" strike="noStrike" spc="-1">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a:latin typeface="Arial"/>
              </a:rPr>
              <a:t>Encabezados y pies de página</a:t>
            </a:r>
            <a:r>
              <a:rPr lang="es-ES" sz="2000" b="0" strike="noStrike" spc="-1">
                <a:latin typeface="Arial"/>
              </a:rPr>
              <a:t>: la plantilla contiene un pie de página con el título del curso. Puede cambiar o quitar los pies de página en el cuadro de diálogo </a:t>
            </a:r>
            <a:r>
              <a:rPr lang="es-ES" sz="2000" b="1" strike="noStrike" spc="-1">
                <a:latin typeface="Arial"/>
              </a:rPr>
              <a:t>Encabezado y pie de página</a:t>
            </a:r>
            <a:r>
              <a:rPr lang="es-ES" sz="2000" b="0" strike="noStrike" spc="-1">
                <a:latin typeface="Arial"/>
              </a:rPr>
              <a:t> (que se abre desde el menú </a:t>
            </a:r>
            <a:r>
              <a:rPr lang="es-ES" sz="2000" b="1" strike="noStrike" spc="-1">
                <a:latin typeface="Arial"/>
              </a:rPr>
              <a:t>Ver</a:t>
            </a:r>
            <a:r>
              <a:rPr lang="es-ES" sz="2000" b="0" strike="noStrike" spc="-1">
                <a:latin typeface="Arial"/>
              </a:rPr>
              <a:t> ).</a:t>
            </a:r>
          </a:p>
          <a:p>
            <a:pPr marL="216000" indent="-216000">
              <a:lnSpc>
                <a:spcPct val="100000"/>
              </a:lnSpc>
            </a:pPr>
            <a:endParaRPr lang="es-ES"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40"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41"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43"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44"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a:latin typeface="Arial"/>
              </a:rPr>
              <a:t>‹#›</a:t>
            </a:r>
            <a:endParaRPr lang="es-ES" sz="1200" b="0" strike="noStrike" spc="-1">
              <a:latin typeface="Times New Roman"/>
            </a:endParaRPr>
          </a:p>
        </p:txBody>
      </p:sp>
      <p:sp>
        <p:nvSpPr>
          <p:cNvPr id="146"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a:solidFill>
                  <a:srgbClr val="000000"/>
                </a:solidFill>
                <a:latin typeface="Calibri"/>
                <a:ea typeface="+mn-ea"/>
              </a:rPr>
              <a:t>86</a:t>
            </a:r>
            <a:endParaRPr lang="es-ES" sz="1200" b="0" strike="noStrike" spc="-1">
              <a:latin typeface="Arial"/>
            </a:endParaRPr>
          </a:p>
        </p:txBody>
      </p:sp>
      <p:sp>
        <p:nvSpPr>
          <p:cNvPr id="147"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a:latin typeface="Arial"/>
              </a:rPr>
              <a:t>Uso de esta plantilla</a:t>
            </a:r>
            <a:endParaRPr lang="es-ES" sz="2000" b="0" strike="noStrike" spc="-1">
              <a:latin typeface="Arial"/>
            </a:endParaRPr>
          </a:p>
          <a:p>
            <a:pPr marL="216000" indent="-216000">
              <a:lnSpc>
                <a:spcPct val="100000"/>
              </a:lnSpc>
            </a:pPr>
            <a:r>
              <a:rPr lang="es-ES" sz="2000" b="0" strike="noStrike" spc="-1">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a:latin typeface="Arial"/>
              </a:rPr>
              <a:t>Características de la plantilla</a:t>
            </a:r>
            <a:endParaRPr lang="es-ES" sz="2000" b="0" strike="noStrike" spc="-1">
              <a:latin typeface="Arial"/>
            </a:endParaRPr>
          </a:p>
          <a:p>
            <a:pPr marL="216000" indent="-216000">
              <a:lnSpc>
                <a:spcPct val="100000"/>
              </a:lnSpc>
            </a:pPr>
            <a:r>
              <a:rPr lang="es-ES" sz="2000" b="1" strike="noStrike" spc="-1">
                <a:latin typeface="Arial"/>
              </a:rPr>
              <a:t>Diapositiva de título</a:t>
            </a:r>
            <a:r>
              <a:rPr lang="es-ES" sz="2000" b="0" strike="noStrike" spc="-1">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a:latin typeface="Arial"/>
              </a:rPr>
              <a:t>Animaciones</a:t>
            </a:r>
            <a:r>
              <a:rPr lang="es-ES" sz="2000" b="0" strike="noStrike" spc="-1">
                <a:latin typeface="Arial"/>
              </a:rPr>
              <a:t>: los efectos de animación personalizados se aplican en todo el documento. Estos efectos son </a:t>
            </a:r>
            <a:r>
              <a:rPr lang="es-ES" sz="2000" b="1" strike="noStrike" spc="-1">
                <a:latin typeface="Arial"/>
              </a:rPr>
              <a:t>Desplegar</a:t>
            </a:r>
            <a:r>
              <a:rPr lang="es-ES" sz="2000" b="0" strike="noStrike" spc="-1">
                <a:latin typeface="Arial"/>
              </a:rPr>
              <a:t>, </a:t>
            </a:r>
            <a:r>
              <a:rPr lang="es-ES" sz="2000" b="1" strike="noStrike" spc="-1">
                <a:latin typeface="Arial"/>
              </a:rPr>
              <a:t>Estirar</a:t>
            </a:r>
            <a:r>
              <a:rPr lang="es-ES" sz="2000" b="0" strike="noStrike" spc="-1">
                <a:latin typeface="Arial"/>
              </a:rPr>
              <a:t>, </a:t>
            </a:r>
            <a:r>
              <a:rPr lang="es-ES" sz="2000" b="1" strike="noStrike" spc="-1">
                <a:latin typeface="Arial"/>
              </a:rPr>
              <a:t>Disolver </a:t>
            </a:r>
            <a:r>
              <a:rPr lang="es-ES" sz="2000" b="0" strike="noStrike" spc="-1">
                <a:latin typeface="Arial"/>
              </a:rPr>
              <a:t>y</a:t>
            </a:r>
            <a:r>
              <a:rPr lang="es-ES" sz="2000" b="1" strike="noStrike" spc="-1">
                <a:latin typeface="Arial"/>
              </a:rPr>
              <a:t> Cuadros bicolores</a:t>
            </a:r>
            <a:r>
              <a:rPr lang="es-ES" sz="2000" b="0" strike="noStrike" spc="-1">
                <a:latin typeface="Arial"/>
              </a:rPr>
              <a:t>. Todos estos efectos se reproducirán en versiones anteriores hasta Microsoft PowerPoint 2000. Para modificar los efectos de animación,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Animación personalizada</a:t>
            </a:r>
            <a:r>
              <a:rPr lang="es-ES" sz="2000" b="0" strike="noStrike" spc="-1">
                <a:latin typeface="Arial"/>
              </a:rPr>
              <a:t> y trabaje con las opciones que aparecen.</a:t>
            </a:r>
          </a:p>
          <a:p>
            <a:pPr marL="216000" indent="-216000">
              <a:lnSpc>
                <a:spcPct val="100000"/>
              </a:lnSpc>
            </a:pPr>
            <a:r>
              <a:rPr lang="es-ES" sz="2000" b="1" strike="noStrike" spc="-1">
                <a:latin typeface="Arial"/>
              </a:rPr>
              <a:t>Si esta presentación contiene una animación en Macromedia Flash</a:t>
            </a:r>
            <a:r>
              <a:rPr lang="es-ES" sz="2000" b="0" strike="noStrike" spc="-1">
                <a:latin typeface="Arial"/>
              </a:rPr>
              <a:t>: para reproducir el archivo Flash, debe registrar un control Microsoft ActiveX</a:t>
            </a:r>
            <a:r>
              <a:rPr lang="es-ES" sz="800" b="0" strike="noStrike" spc="-1" baseline="30000">
                <a:latin typeface="Arial"/>
              </a:rPr>
              <a:t>®</a:t>
            </a:r>
            <a:r>
              <a:rPr lang="es-ES" sz="2000" b="0" strike="noStrike" spc="-1">
                <a:latin typeface="Arial"/>
              </a:rPr>
              <a:t>, denominado Shockwave Flash Object, en su equipo. Para ello, descargue la última versión del reproductor de Macromedia Flash en el sitio Web de Macromedia.</a:t>
            </a:r>
          </a:p>
          <a:p>
            <a:pPr marL="216000" indent="-216000">
              <a:lnSpc>
                <a:spcPct val="100000"/>
              </a:lnSpc>
            </a:pPr>
            <a:r>
              <a:rPr lang="es-ES" sz="2000" b="1" strike="noStrike" spc="-1">
                <a:latin typeface="Arial"/>
              </a:rPr>
              <a:t>Transiciones entre diapositivas</a:t>
            </a:r>
            <a:r>
              <a:rPr lang="es-ES" sz="2000" b="0" strike="noStrike" spc="-1">
                <a:latin typeface="Arial"/>
              </a:rPr>
              <a:t>: la transición </a:t>
            </a:r>
            <a:r>
              <a:rPr lang="es-ES" sz="2000" b="1" strike="noStrike" spc="-1">
                <a:latin typeface="Arial"/>
              </a:rPr>
              <a:t>Barrido hacia abajo</a:t>
            </a:r>
            <a:r>
              <a:rPr lang="es-ES" sz="2000" b="0" strike="noStrike" spc="-1">
                <a:latin typeface="Arial"/>
              </a:rPr>
              <a:t> se aplica en toda la presentación. Si desea una transición diferente,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Transición de diapositiva</a:t>
            </a:r>
            <a:r>
              <a:rPr lang="es-ES" sz="2000" b="0" strike="noStrike" spc="-1">
                <a:latin typeface="Arial"/>
              </a:rPr>
              <a:t> y trabaje con las opciones que aparecen.</a:t>
            </a:r>
          </a:p>
          <a:p>
            <a:pPr marL="216000" indent="-216000">
              <a:lnSpc>
                <a:spcPct val="100000"/>
              </a:lnSpc>
            </a:pPr>
            <a:r>
              <a:rPr lang="es-ES" sz="2000" b="1" strike="noStrike" spc="-1">
                <a:latin typeface="Arial"/>
              </a:rPr>
              <a:t>Hipervínculo al curso en línea</a:t>
            </a:r>
            <a:r>
              <a:rPr lang="es-ES" sz="2000" b="0" strike="noStrike" spc="-1">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a:latin typeface="Arial"/>
              </a:rPr>
              <a:t>Tenga en cuenta lo siguiente</a:t>
            </a:r>
            <a:r>
              <a:rPr lang="es-ES" sz="2000" b="0" strike="noStrike" spc="-1">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a:latin typeface="Arial"/>
              </a:rPr>
              <a:t>Encabezados y pies de página</a:t>
            </a:r>
            <a:r>
              <a:rPr lang="es-ES" sz="2000" b="0" strike="noStrike" spc="-1">
                <a:latin typeface="Arial"/>
              </a:rPr>
              <a:t>: la plantilla contiene un pie de página con el título del curso. Puede cambiar o quitar los pies de página en el cuadro de diálogo </a:t>
            </a:r>
            <a:r>
              <a:rPr lang="es-ES" sz="2000" b="1" strike="noStrike" spc="-1">
                <a:latin typeface="Arial"/>
              </a:rPr>
              <a:t>Encabezado y pie de página</a:t>
            </a:r>
            <a:r>
              <a:rPr lang="es-ES" sz="2000" b="0" strike="noStrike" spc="-1">
                <a:latin typeface="Arial"/>
              </a:rPr>
              <a:t> (que se abre desde el menú </a:t>
            </a:r>
            <a:r>
              <a:rPr lang="es-ES" sz="2000" b="1" strike="noStrike" spc="-1">
                <a:latin typeface="Arial"/>
              </a:rPr>
              <a:t>Ver</a:t>
            </a:r>
            <a:r>
              <a:rPr lang="es-ES" sz="2000" b="0" strike="noStrike" spc="-1">
                <a:latin typeface="Arial"/>
              </a:rPr>
              <a:t> ).</a:t>
            </a:r>
          </a:p>
          <a:p>
            <a:pPr marL="216000" indent="-216000">
              <a:lnSpc>
                <a:spcPct val="100000"/>
              </a:lnSpc>
            </a:pPr>
            <a:endParaRPr lang="es-ES"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49"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50"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52"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53"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dirty="0">
                <a:latin typeface="Arial"/>
              </a:rPr>
              <a:t>‹#›</a:t>
            </a:r>
            <a:endParaRPr lang="es-ES" sz="1200" b="0" strike="noStrike" spc="-1" dirty="0">
              <a:latin typeface="Times New Roman"/>
            </a:endParaRPr>
          </a:p>
        </p:txBody>
      </p:sp>
      <p:sp>
        <p:nvSpPr>
          <p:cNvPr id="155"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dirty="0">
                <a:solidFill>
                  <a:srgbClr val="000000"/>
                </a:solidFill>
                <a:latin typeface="Calibri"/>
                <a:ea typeface="+mn-ea"/>
              </a:rPr>
              <a:t>86</a:t>
            </a:r>
            <a:endParaRPr lang="es-ES" sz="1200" b="0" strike="noStrike" spc="-1" dirty="0">
              <a:latin typeface="Arial"/>
            </a:endParaRPr>
          </a:p>
        </p:txBody>
      </p:sp>
      <p:sp>
        <p:nvSpPr>
          <p:cNvPr id="156"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dirty="0">
                <a:latin typeface="Arial"/>
              </a:rPr>
              <a:t>Uso de esta plantilla</a:t>
            </a:r>
            <a:endParaRPr lang="es-ES" sz="2000" b="0" strike="noStrike" spc="-1" dirty="0">
              <a:latin typeface="Arial"/>
            </a:endParaRPr>
          </a:p>
          <a:p>
            <a:pPr marL="216000" indent="-216000">
              <a:lnSpc>
                <a:spcPct val="100000"/>
              </a:lnSpc>
            </a:pPr>
            <a:r>
              <a:rPr lang="es-ES" sz="2000" b="0" strike="noStrike" spc="-1" dirty="0">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dirty="0">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dirty="0">
                <a:latin typeface="Arial"/>
              </a:rPr>
              <a:t>Características de la plantilla</a:t>
            </a:r>
            <a:endParaRPr lang="es-ES" sz="2000" b="0" strike="noStrike" spc="-1" dirty="0">
              <a:latin typeface="Arial"/>
            </a:endParaRPr>
          </a:p>
          <a:p>
            <a:pPr marL="216000" indent="-216000">
              <a:lnSpc>
                <a:spcPct val="100000"/>
              </a:lnSpc>
            </a:pPr>
            <a:r>
              <a:rPr lang="es-ES" sz="2000" b="1" strike="noStrike" spc="-1" dirty="0">
                <a:latin typeface="Arial"/>
              </a:rPr>
              <a:t>Diapositiva de título</a:t>
            </a:r>
            <a:r>
              <a:rPr lang="es-ES" sz="2000" b="0" strike="noStrike" spc="-1" dirty="0">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dirty="0">
                <a:latin typeface="Arial"/>
              </a:rPr>
              <a:t>Animaciones</a:t>
            </a:r>
            <a:r>
              <a:rPr lang="es-ES" sz="2000" b="0" strike="noStrike" spc="-1" dirty="0">
                <a:latin typeface="Arial"/>
              </a:rPr>
              <a:t>: los efectos de animación personalizados se aplican en todo el documento. Estos efectos son </a:t>
            </a:r>
            <a:r>
              <a:rPr lang="es-ES" sz="2000" b="1" strike="noStrike" spc="-1" dirty="0">
                <a:latin typeface="Arial"/>
              </a:rPr>
              <a:t>Desplegar</a:t>
            </a:r>
            <a:r>
              <a:rPr lang="es-ES" sz="2000" b="0" strike="noStrike" spc="-1" dirty="0">
                <a:latin typeface="Arial"/>
              </a:rPr>
              <a:t>, </a:t>
            </a:r>
            <a:r>
              <a:rPr lang="es-ES" sz="2000" b="1" strike="noStrike" spc="-1" dirty="0">
                <a:latin typeface="Arial"/>
              </a:rPr>
              <a:t>Estirar</a:t>
            </a:r>
            <a:r>
              <a:rPr lang="es-ES" sz="2000" b="0" strike="noStrike" spc="-1" dirty="0">
                <a:latin typeface="Arial"/>
              </a:rPr>
              <a:t>, </a:t>
            </a:r>
            <a:r>
              <a:rPr lang="es-ES" sz="2000" b="1" strike="noStrike" spc="-1" dirty="0">
                <a:latin typeface="Arial"/>
              </a:rPr>
              <a:t>Disolver </a:t>
            </a:r>
            <a:r>
              <a:rPr lang="es-ES" sz="2000" b="0" strike="noStrike" spc="-1" dirty="0">
                <a:latin typeface="Arial"/>
              </a:rPr>
              <a:t>y</a:t>
            </a:r>
            <a:r>
              <a:rPr lang="es-ES" sz="2000" b="1" strike="noStrike" spc="-1" dirty="0">
                <a:latin typeface="Arial"/>
              </a:rPr>
              <a:t> Cuadros bicolores</a:t>
            </a:r>
            <a:r>
              <a:rPr lang="es-ES" sz="2000" b="0" strike="noStrike" spc="-1" dirty="0">
                <a:latin typeface="Arial"/>
              </a:rPr>
              <a:t>. Todos estos efectos se reproducirán en versiones anteriores hasta Microsoft PowerPoint 2000. Para modificar los efectos de animación,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Animación personalizada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Si esta presentación contiene una animación en Macromedia Flash</a:t>
            </a:r>
            <a:r>
              <a:rPr lang="es-ES" sz="2000" b="0" strike="noStrike" spc="-1" dirty="0">
                <a:latin typeface="Arial"/>
              </a:rPr>
              <a:t>: para reproducir el archivo Flash, debe registrar un control Microsoft ActiveX</a:t>
            </a:r>
            <a:r>
              <a:rPr lang="es-ES" sz="800" b="0" strike="noStrike" spc="-1" baseline="30000" dirty="0">
                <a:latin typeface="Arial"/>
              </a:rPr>
              <a:t>®</a:t>
            </a:r>
            <a:r>
              <a:rPr lang="es-ES" sz="2000" b="0" strike="noStrike" spc="-1" dirty="0">
                <a:latin typeface="Arial"/>
              </a:rPr>
              <a:t>, denominado </a:t>
            </a:r>
            <a:r>
              <a:rPr lang="es-ES" sz="2000" b="0" strike="noStrike" spc="-1" dirty="0" err="1">
                <a:latin typeface="Arial"/>
              </a:rPr>
              <a:t>Shockwave</a:t>
            </a:r>
            <a:r>
              <a:rPr lang="es-ES" sz="2000" b="0" strike="noStrike" spc="-1" dirty="0">
                <a:latin typeface="Arial"/>
              </a:rPr>
              <a:t> Flash </a:t>
            </a:r>
            <a:r>
              <a:rPr lang="es-ES" sz="2000" b="0" strike="noStrike" spc="-1" dirty="0" err="1">
                <a:latin typeface="Arial"/>
              </a:rPr>
              <a:t>Object</a:t>
            </a:r>
            <a:r>
              <a:rPr lang="es-ES" sz="2000" b="0" strike="noStrike" spc="-1" dirty="0">
                <a:latin typeface="Arial"/>
              </a:rPr>
              <a:t>, en su equipo. Para ello, descargue la última versión del reproductor de Macromedia Flash en el sitio Web de Macromedia.</a:t>
            </a:r>
          </a:p>
          <a:p>
            <a:pPr marL="216000" indent="-216000">
              <a:lnSpc>
                <a:spcPct val="100000"/>
              </a:lnSpc>
            </a:pPr>
            <a:r>
              <a:rPr lang="es-ES" sz="2000" b="1" strike="noStrike" spc="-1" dirty="0">
                <a:latin typeface="Arial"/>
              </a:rPr>
              <a:t>Transiciones entre diapositivas</a:t>
            </a:r>
            <a:r>
              <a:rPr lang="es-ES" sz="2000" b="0" strike="noStrike" spc="-1" dirty="0">
                <a:latin typeface="Arial"/>
              </a:rPr>
              <a:t>: la transición </a:t>
            </a:r>
            <a:r>
              <a:rPr lang="es-ES" sz="2000" b="1" strike="noStrike" spc="-1" dirty="0">
                <a:latin typeface="Arial"/>
              </a:rPr>
              <a:t>Barrido hacia abajo</a:t>
            </a:r>
            <a:r>
              <a:rPr lang="es-ES" sz="2000" b="0" strike="noStrike" spc="-1" dirty="0">
                <a:latin typeface="Arial"/>
              </a:rPr>
              <a:t> se aplica en toda la presentación. Si desea una transición diferente, vaya al menú </a:t>
            </a:r>
            <a:r>
              <a:rPr lang="es-ES" sz="2000" b="1" strike="noStrike" spc="-1" dirty="0">
                <a:latin typeface="Arial"/>
              </a:rPr>
              <a:t>Presentación con diapositivas</a:t>
            </a:r>
            <a:r>
              <a:rPr lang="es-ES" sz="2000" b="0" strike="noStrike" spc="-1" dirty="0">
                <a:latin typeface="Arial"/>
              </a:rPr>
              <a:t> , haga clic en </a:t>
            </a:r>
            <a:r>
              <a:rPr lang="es-ES" sz="2000" b="1" strike="noStrike" spc="-1" dirty="0">
                <a:latin typeface="Arial"/>
              </a:rPr>
              <a:t>Transición de diapositiva</a:t>
            </a:r>
            <a:r>
              <a:rPr lang="es-ES" sz="2000" b="0" strike="noStrike" spc="-1" dirty="0">
                <a:latin typeface="Arial"/>
              </a:rPr>
              <a:t> y trabaje con las opciones que aparecen.</a:t>
            </a:r>
          </a:p>
          <a:p>
            <a:pPr marL="216000" indent="-216000">
              <a:lnSpc>
                <a:spcPct val="100000"/>
              </a:lnSpc>
            </a:pPr>
            <a:r>
              <a:rPr lang="es-ES" sz="2000" b="1" strike="noStrike" spc="-1" dirty="0">
                <a:latin typeface="Arial"/>
              </a:rPr>
              <a:t>Hipervínculo al curso en línea</a:t>
            </a:r>
            <a:r>
              <a:rPr lang="es-ES" sz="2000" b="0" strike="noStrike" spc="-1" dirty="0">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dirty="0">
                <a:latin typeface="Arial"/>
              </a:rPr>
              <a:t>Tenga en cuenta lo siguiente</a:t>
            </a:r>
            <a:r>
              <a:rPr lang="es-ES" sz="2000" b="0" strike="noStrike" spc="-1" dirty="0">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dirty="0">
                <a:latin typeface="Arial"/>
              </a:rPr>
              <a:t>Encabezados y pies de página</a:t>
            </a:r>
            <a:r>
              <a:rPr lang="es-ES" sz="2000" b="0" strike="noStrike" spc="-1" dirty="0">
                <a:latin typeface="Arial"/>
              </a:rPr>
              <a:t>: la plantilla contiene un pie de página con el título del curso. Puede cambiar o quitar los pies de página en el cuadro de diálogo </a:t>
            </a:r>
            <a:r>
              <a:rPr lang="es-ES" sz="2000" b="1" strike="noStrike" spc="-1" dirty="0">
                <a:latin typeface="Arial"/>
              </a:rPr>
              <a:t>Encabezado y pie de página</a:t>
            </a:r>
            <a:r>
              <a:rPr lang="es-ES" sz="2000" b="0" strike="noStrike" spc="-1" dirty="0">
                <a:latin typeface="Arial"/>
              </a:rPr>
              <a:t> (que se abre desde el menú </a:t>
            </a:r>
            <a:r>
              <a:rPr lang="es-ES" sz="2000" b="1" strike="noStrike" spc="-1" dirty="0">
                <a:latin typeface="Arial"/>
              </a:rPr>
              <a:t>Ver</a:t>
            </a:r>
            <a:r>
              <a:rPr lang="es-ES" sz="2000" b="0" strike="noStrike" spc="-1" dirty="0">
                <a:latin typeface="Arial"/>
              </a:rPr>
              <a:t> ).</a:t>
            </a:r>
          </a:p>
          <a:p>
            <a:pPr marL="216000" indent="-216000">
              <a:lnSpc>
                <a:spcPct val="100000"/>
              </a:lnSpc>
            </a:pPr>
            <a:endParaRPr lang="es-ES" sz="2000" b="0" strike="noStrike" spc="-1" dirty="0">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a:latin typeface="Arial"/>
              </a:rPr>
              <a:t>‹#›</a:t>
            </a:r>
            <a:endParaRPr lang="es-ES" sz="1200" b="0" strike="noStrike" spc="-1">
              <a:latin typeface="Times New Roman"/>
            </a:endParaRPr>
          </a:p>
        </p:txBody>
      </p:sp>
      <p:sp>
        <p:nvSpPr>
          <p:cNvPr id="158"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a:solidFill>
                  <a:srgbClr val="000000"/>
                </a:solidFill>
                <a:latin typeface="Calibri"/>
                <a:ea typeface="+mn-ea"/>
              </a:rPr>
              <a:t>86</a:t>
            </a:r>
            <a:endParaRPr lang="es-ES" sz="1200" b="0" strike="noStrike" spc="-1">
              <a:latin typeface="Arial"/>
            </a:endParaRPr>
          </a:p>
        </p:txBody>
      </p:sp>
      <p:sp>
        <p:nvSpPr>
          <p:cNvPr id="159"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a:latin typeface="Arial"/>
              </a:rPr>
              <a:t>Uso de esta plantilla</a:t>
            </a:r>
            <a:endParaRPr lang="es-ES" sz="2000" b="0" strike="noStrike" spc="-1">
              <a:latin typeface="Arial"/>
            </a:endParaRPr>
          </a:p>
          <a:p>
            <a:pPr marL="216000" indent="-216000">
              <a:lnSpc>
                <a:spcPct val="100000"/>
              </a:lnSpc>
            </a:pPr>
            <a:r>
              <a:rPr lang="es-ES" sz="2000" b="0" strike="noStrike" spc="-1">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a:latin typeface="Arial"/>
              </a:rPr>
              <a:t>Características de la plantilla</a:t>
            </a:r>
            <a:endParaRPr lang="es-ES" sz="2000" b="0" strike="noStrike" spc="-1">
              <a:latin typeface="Arial"/>
            </a:endParaRPr>
          </a:p>
          <a:p>
            <a:pPr marL="216000" indent="-216000">
              <a:lnSpc>
                <a:spcPct val="100000"/>
              </a:lnSpc>
            </a:pPr>
            <a:r>
              <a:rPr lang="es-ES" sz="2000" b="1" strike="noStrike" spc="-1">
                <a:latin typeface="Arial"/>
              </a:rPr>
              <a:t>Diapositiva de título</a:t>
            </a:r>
            <a:r>
              <a:rPr lang="es-ES" sz="2000" b="0" strike="noStrike" spc="-1">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a:latin typeface="Arial"/>
              </a:rPr>
              <a:t>Animaciones</a:t>
            </a:r>
            <a:r>
              <a:rPr lang="es-ES" sz="2000" b="0" strike="noStrike" spc="-1">
                <a:latin typeface="Arial"/>
              </a:rPr>
              <a:t>: los efectos de animación personalizados se aplican en todo el documento. Estos efectos son </a:t>
            </a:r>
            <a:r>
              <a:rPr lang="es-ES" sz="2000" b="1" strike="noStrike" spc="-1">
                <a:latin typeface="Arial"/>
              </a:rPr>
              <a:t>Desplegar</a:t>
            </a:r>
            <a:r>
              <a:rPr lang="es-ES" sz="2000" b="0" strike="noStrike" spc="-1">
                <a:latin typeface="Arial"/>
              </a:rPr>
              <a:t>, </a:t>
            </a:r>
            <a:r>
              <a:rPr lang="es-ES" sz="2000" b="1" strike="noStrike" spc="-1">
                <a:latin typeface="Arial"/>
              </a:rPr>
              <a:t>Estirar</a:t>
            </a:r>
            <a:r>
              <a:rPr lang="es-ES" sz="2000" b="0" strike="noStrike" spc="-1">
                <a:latin typeface="Arial"/>
              </a:rPr>
              <a:t>, </a:t>
            </a:r>
            <a:r>
              <a:rPr lang="es-ES" sz="2000" b="1" strike="noStrike" spc="-1">
                <a:latin typeface="Arial"/>
              </a:rPr>
              <a:t>Disolver </a:t>
            </a:r>
            <a:r>
              <a:rPr lang="es-ES" sz="2000" b="0" strike="noStrike" spc="-1">
                <a:latin typeface="Arial"/>
              </a:rPr>
              <a:t>y</a:t>
            </a:r>
            <a:r>
              <a:rPr lang="es-ES" sz="2000" b="1" strike="noStrike" spc="-1">
                <a:latin typeface="Arial"/>
              </a:rPr>
              <a:t> Cuadros bicolores</a:t>
            </a:r>
            <a:r>
              <a:rPr lang="es-ES" sz="2000" b="0" strike="noStrike" spc="-1">
                <a:latin typeface="Arial"/>
              </a:rPr>
              <a:t>. Todos estos efectos se reproducirán en versiones anteriores hasta Microsoft PowerPoint 2000. Para modificar los efectos de animación,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Animación personalizada</a:t>
            </a:r>
            <a:r>
              <a:rPr lang="es-ES" sz="2000" b="0" strike="noStrike" spc="-1">
                <a:latin typeface="Arial"/>
              </a:rPr>
              <a:t> y trabaje con las opciones que aparecen.</a:t>
            </a:r>
          </a:p>
          <a:p>
            <a:pPr marL="216000" indent="-216000">
              <a:lnSpc>
                <a:spcPct val="100000"/>
              </a:lnSpc>
            </a:pPr>
            <a:r>
              <a:rPr lang="es-ES" sz="2000" b="1" strike="noStrike" spc="-1">
                <a:latin typeface="Arial"/>
              </a:rPr>
              <a:t>Si esta presentación contiene una animación en Macromedia Flash</a:t>
            </a:r>
            <a:r>
              <a:rPr lang="es-ES" sz="2000" b="0" strike="noStrike" spc="-1">
                <a:latin typeface="Arial"/>
              </a:rPr>
              <a:t>: para reproducir el archivo Flash, debe registrar un control Microsoft ActiveX</a:t>
            </a:r>
            <a:r>
              <a:rPr lang="es-ES" sz="800" b="0" strike="noStrike" spc="-1" baseline="30000">
                <a:latin typeface="Arial"/>
              </a:rPr>
              <a:t>®</a:t>
            </a:r>
            <a:r>
              <a:rPr lang="es-ES" sz="2000" b="0" strike="noStrike" spc="-1">
                <a:latin typeface="Arial"/>
              </a:rPr>
              <a:t>, denominado Shockwave Flash Object, en su equipo. Para ello, descargue la última versión del reproductor de Macromedia Flash en el sitio Web de Macromedia.</a:t>
            </a:r>
          </a:p>
          <a:p>
            <a:pPr marL="216000" indent="-216000">
              <a:lnSpc>
                <a:spcPct val="100000"/>
              </a:lnSpc>
            </a:pPr>
            <a:r>
              <a:rPr lang="es-ES" sz="2000" b="1" strike="noStrike" spc="-1">
                <a:latin typeface="Arial"/>
              </a:rPr>
              <a:t>Transiciones entre diapositivas</a:t>
            </a:r>
            <a:r>
              <a:rPr lang="es-ES" sz="2000" b="0" strike="noStrike" spc="-1">
                <a:latin typeface="Arial"/>
              </a:rPr>
              <a:t>: la transición </a:t>
            </a:r>
            <a:r>
              <a:rPr lang="es-ES" sz="2000" b="1" strike="noStrike" spc="-1">
                <a:latin typeface="Arial"/>
              </a:rPr>
              <a:t>Barrido hacia abajo</a:t>
            </a:r>
            <a:r>
              <a:rPr lang="es-ES" sz="2000" b="0" strike="noStrike" spc="-1">
                <a:latin typeface="Arial"/>
              </a:rPr>
              <a:t> se aplica en toda la presentación. Si desea una transición diferente,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Transición de diapositiva</a:t>
            </a:r>
            <a:r>
              <a:rPr lang="es-ES" sz="2000" b="0" strike="noStrike" spc="-1">
                <a:latin typeface="Arial"/>
              </a:rPr>
              <a:t> y trabaje con las opciones que aparecen.</a:t>
            </a:r>
          </a:p>
          <a:p>
            <a:pPr marL="216000" indent="-216000">
              <a:lnSpc>
                <a:spcPct val="100000"/>
              </a:lnSpc>
            </a:pPr>
            <a:r>
              <a:rPr lang="es-ES" sz="2000" b="1" strike="noStrike" spc="-1">
                <a:latin typeface="Arial"/>
              </a:rPr>
              <a:t>Hipervínculo al curso en línea</a:t>
            </a:r>
            <a:r>
              <a:rPr lang="es-ES" sz="2000" b="0" strike="noStrike" spc="-1">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a:latin typeface="Arial"/>
              </a:rPr>
              <a:t>Tenga en cuenta lo siguiente</a:t>
            </a:r>
            <a:r>
              <a:rPr lang="es-ES" sz="2000" b="0" strike="noStrike" spc="-1">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a:latin typeface="Arial"/>
              </a:rPr>
              <a:t>Encabezados y pies de página</a:t>
            </a:r>
            <a:r>
              <a:rPr lang="es-ES" sz="2000" b="0" strike="noStrike" spc="-1">
                <a:latin typeface="Arial"/>
              </a:rPr>
              <a:t>: la plantilla contiene un pie de página con el título del curso. Puede cambiar o quitar los pies de página en el cuadro de diálogo </a:t>
            </a:r>
            <a:r>
              <a:rPr lang="es-ES" sz="2000" b="1" strike="noStrike" spc="-1">
                <a:latin typeface="Arial"/>
              </a:rPr>
              <a:t>Encabezado y pie de página</a:t>
            </a:r>
            <a:r>
              <a:rPr lang="es-ES" sz="2000" b="0" strike="noStrike" spc="-1">
                <a:latin typeface="Arial"/>
              </a:rPr>
              <a:t> (que se abre desde el menú </a:t>
            </a:r>
            <a:r>
              <a:rPr lang="es-ES" sz="2000" b="1" strike="noStrike" spc="-1">
                <a:latin typeface="Arial"/>
              </a:rPr>
              <a:t>Ver</a:t>
            </a:r>
            <a:r>
              <a:rPr lang="es-ES" sz="2000" b="0" strike="noStrike" spc="-1">
                <a:latin typeface="Arial"/>
              </a:rPr>
              <a:t> ).</a:t>
            </a:r>
          </a:p>
          <a:p>
            <a:pPr marL="216000" indent="-216000">
              <a:lnSpc>
                <a:spcPct val="100000"/>
              </a:lnSpc>
            </a:pPr>
            <a:endParaRPr lang="es-ES" sz="20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3884760" y="8685360"/>
            <a:ext cx="2971440" cy="456840"/>
          </a:xfrm>
          <a:prstGeom prst="rect">
            <a:avLst/>
          </a:prstGeom>
          <a:noFill/>
          <a:ln>
            <a:noFill/>
          </a:ln>
        </p:spPr>
        <p:txBody>
          <a:bodyPr anchor="b"/>
          <a:lstStyle/>
          <a:p>
            <a:pPr algn="r">
              <a:lnSpc>
                <a:spcPct val="100000"/>
              </a:lnSpc>
            </a:pPr>
            <a:r>
              <a:rPr lang="es-ES" sz="1200" b="0" strike="noStrike" spc="-1">
                <a:latin typeface="Arial"/>
              </a:rPr>
              <a:t>‹#›</a:t>
            </a:r>
            <a:endParaRPr lang="es-ES" sz="1200" b="0" strike="noStrike" spc="-1">
              <a:latin typeface="Times New Roman"/>
            </a:endParaRPr>
          </a:p>
        </p:txBody>
      </p:sp>
      <p:sp>
        <p:nvSpPr>
          <p:cNvPr id="161"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S" sz="1200" b="0" strike="noStrike" spc="-1">
                <a:solidFill>
                  <a:srgbClr val="000000"/>
                </a:solidFill>
                <a:latin typeface="Calibri"/>
                <a:ea typeface="+mn-ea"/>
              </a:rPr>
              <a:t>86</a:t>
            </a:r>
            <a:endParaRPr lang="es-ES" sz="1200" b="0" strike="noStrike" spc="-1">
              <a:latin typeface="Arial"/>
            </a:endParaRPr>
          </a:p>
        </p:txBody>
      </p:sp>
      <p:sp>
        <p:nvSpPr>
          <p:cNvPr id="162" name="PlaceHolder 3"/>
          <p:cNvSpPr>
            <a:spLocks noGrp="1"/>
          </p:cNvSpPr>
          <p:nvPr>
            <p:ph type="body"/>
          </p:nvPr>
        </p:nvSpPr>
        <p:spPr>
          <a:xfrm>
            <a:off x="685800" y="457200"/>
            <a:ext cx="5486040" cy="7929360"/>
          </a:xfrm>
          <a:prstGeom prst="rect">
            <a:avLst/>
          </a:prstGeom>
        </p:spPr>
        <p:txBody>
          <a:bodyPr/>
          <a:lstStyle/>
          <a:p>
            <a:pPr marL="216000" indent="-216000">
              <a:lnSpc>
                <a:spcPct val="100000"/>
              </a:lnSpc>
            </a:pPr>
            <a:r>
              <a:rPr lang="es-ES" sz="2000" b="1" strike="noStrike" spc="-1">
                <a:latin typeface="Arial"/>
              </a:rPr>
              <a:t>Uso de esta plantilla</a:t>
            </a:r>
            <a:endParaRPr lang="es-ES" sz="2000" b="0" strike="noStrike" spc="-1">
              <a:latin typeface="Arial"/>
            </a:endParaRPr>
          </a:p>
          <a:p>
            <a:pPr marL="216000" indent="-216000">
              <a:lnSpc>
                <a:spcPct val="100000"/>
              </a:lnSpc>
            </a:pPr>
            <a:r>
              <a:rPr lang="es-ES" sz="2000" b="0" strike="noStrike" spc="-1">
                <a:latin typeface="Arial"/>
              </a:rPr>
              <a:t>En esta plantilla de Microsoft Office PowerPoint se ofrece una introducción práctica a PowerPoint 2007. Ha sido diseñada para realizar presentaciones ante grupos y para que la personalice según sus necesidades. </a:t>
            </a:r>
          </a:p>
          <a:p>
            <a:pPr marL="216000" indent="-216000">
              <a:lnSpc>
                <a:spcPct val="100000"/>
              </a:lnSpc>
            </a:pPr>
            <a:r>
              <a:rPr lang="es-ES" sz="2000" b="0" strike="noStrike" spc="-1">
                <a:latin typeface="Arial"/>
              </a:rPr>
              <a:t>El contenido de esta plantilla es una adaptación del curso de formación en línea de Microsoft Office “Familiarizarse con PowerPoint 2007”.</a:t>
            </a:r>
          </a:p>
          <a:p>
            <a:pPr marL="216000" indent="-216000">
              <a:lnSpc>
                <a:spcPct val="100000"/>
              </a:lnSpc>
            </a:pPr>
            <a:r>
              <a:rPr lang="es-ES" sz="2000" b="1" strike="noStrike" spc="-1">
                <a:latin typeface="Arial"/>
              </a:rPr>
              <a:t>Características de la plantilla</a:t>
            </a:r>
            <a:endParaRPr lang="es-ES" sz="2000" b="0" strike="noStrike" spc="-1">
              <a:latin typeface="Arial"/>
            </a:endParaRPr>
          </a:p>
          <a:p>
            <a:pPr marL="216000" indent="-216000">
              <a:lnSpc>
                <a:spcPct val="100000"/>
              </a:lnSpc>
            </a:pPr>
            <a:r>
              <a:rPr lang="es-ES" sz="2000" b="1" strike="noStrike" spc="-1">
                <a:latin typeface="Arial"/>
              </a:rPr>
              <a:t>Diapositiva de título</a:t>
            </a:r>
            <a:r>
              <a:rPr lang="es-ES" sz="2000" b="0" strike="noStrike" spc="-1">
                <a:latin typeface="Arial"/>
              </a:rPr>
              <a:t>: en la primera diapositiva hay un marcador de posición en el que debe escribir el nombre de su empresa. También puede borrar todo el cuadro de texto si no desea incluir esa información.</a:t>
            </a:r>
          </a:p>
          <a:p>
            <a:pPr marL="216000" indent="-216000">
              <a:lnSpc>
                <a:spcPct val="100000"/>
              </a:lnSpc>
            </a:pPr>
            <a:r>
              <a:rPr lang="es-ES" sz="2000" b="1" strike="noStrike" spc="-1">
                <a:latin typeface="Arial"/>
              </a:rPr>
              <a:t>Animaciones</a:t>
            </a:r>
            <a:r>
              <a:rPr lang="es-ES" sz="2000" b="0" strike="noStrike" spc="-1">
                <a:latin typeface="Arial"/>
              </a:rPr>
              <a:t>: los efectos de animación personalizados se aplican en todo el documento. Estos efectos son </a:t>
            </a:r>
            <a:r>
              <a:rPr lang="es-ES" sz="2000" b="1" strike="noStrike" spc="-1">
                <a:latin typeface="Arial"/>
              </a:rPr>
              <a:t>Desplegar</a:t>
            </a:r>
            <a:r>
              <a:rPr lang="es-ES" sz="2000" b="0" strike="noStrike" spc="-1">
                <a:latin typeface="Arial"/>
              </a:rPr>
              <a:t>, </a:t>
            </a:r>
            <a:r>
              <a:rPr lang="es-ES" sz="2000" b="1" strike="noStrike" spc="-1">
                <a:latin typeface="Arial"/>
              </a:rPr>
              <a:t>Estirar</a:t>
            </a:r>
            <a:r>
              <a:rPr lang="es-ES" sz="2000" b="0" strike="noStrike" spc="-1">
                <a:latin typeface="Arial"/>
              </a:rPr>
              <a:t>, </a:t>
            </a:r>
            <a:r>
              <a:rPr lang="es-ES" sz="2000" b="1" strike="noStrike" spc="-1">
                <a:latin typeface="Arial"/>
              </a:rPr>
              <a:t>Disolver </a:t>
            </a:r>
            <a:r>
              <a:rPr lang="es-ES" sz="2000" b="0" strike="noStrike" spc="-1">
                <a:latin typeface="Arial"/>
              </a:rPr>
              <a:t>y</a:t>
            </a:r>
            <a:r>
              <a:rPr lang="es-ES" sz="2000" b="1" strike="noStrike" spc="-1">
                <a:latin typeface="Arial"/>
              </a:rPr>
              <a:t> Cuadros bicolores</a:t>
            </a:r>
            <a:r>
              <a:rPr lang="es-ES" sz="2000" b="0" strike="noStrike" spc="-1">
                <a:latin typeface="Arial"/>
              </a:rPr>
              <a:t>. Todos estos efectos se reproducirán en versiones anteriores hasta Microsoft PowerPoint 2000. Para modificar los efectos de animación,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Animación personalizada</a:t>
            </a:r>
            <a:r>
              <a:rPr lang="es-ES" sz="2000" b="0" strike="noStrike" spc="-1">
                <a:latin typeface="Arial"/>
              </a:rPr>
              <a:t> y trabaje con las opciones que aparecen.</a:t>
            </a:r>
          </a:p>
          <a:p>
            <a:pPr marL="216000" indent="-216000">
              <a:lnSpc>
                <a:spcPct val="100000"/>
              </a:lnSpc>
            </a:pPr>
            <a:r>
              <a:rPr lang="es-ES" sz="2000" b="1" strike="noStrike" spc="-1">
                <a:latin typeface="Arial"/>
              </a:rPr>
              <a:t>Si esta presentación contiene una animación en Macromedia Flash</a:t>
            </a:r>
            <a:r>
              <a:rPr lang="es-ES" sz="2000" b="0" strike="noStrike" spc="-1">
                <a:latin typeface="Arial"/>
              </a:rPr>
              <a:t>: para reproducir el archivo Flash, debe registrar un control Microsoft ActiveX</a:t>
            </a:r>
            <a:r>
              <a:rPr lang="es-ES" sz="800" b="0" strike="noStrike" spc="-1" baseline="30000">
                <a:latin typeface="Arial"/>
              </a:rPr>
              <a:t>®</a:t>
            </a:r>
            <a:r>
              <a:rPr lang="es-ES" sz="2000" b="0" strike="noStrike" spc="-1">
                <a:latin typeface="Arial"/>
              </a:rPr>
              <a:t>, denominado Shockwave Flash Object, en su equipo. Para ello, descargue la última versión del reproductor de Macromedia Flash en el sitio Web de Macromedia.</a:t>
            </a:r>
          </a:p>
          <a:p>
            <a:pPr marL="216000" indent="-216000">
              <a:lnSpc>
                <a:spcPct val="100000"/>
              </a:lnSpc>
            </a:pPr>
            <a:r>
              <a:rPr lang="es-ES" sz="2000" b="1" strike="noStrike" spc="-1">
                <a:latin typeface="Arial"/>
              </a:rPr>
              <a:t>Transiciones entre diapositivas</a:t>
            </a:r>
            <a:r>
              <a:rPr lang="es-ES" sz="2000" b="0" strike="noStrike" spc="-1">
                <a:latin typeface="Arial"/>
              </a:rPr>
              <a:t>: la transición </a:t>
            </a:r>
            <a:r>
              <a:rPr lang="es-ES" sz="2000" b="1" strike="noStrike" spc="-1">
                <a:latin typeface="Arial"/>
              </a:rPr>
              <a:t>Barrido hacia abajo</a:t>
            </a:r>
            <a:r>
              <a:rPr lang="es-ES" sz="2000" b="0" strike="noStrike" spc="-1">
                <a:latin typeface="Arial"/>
              </a:rPr>
              <a:t> se aplica en toda la presentación. Si desea una transición diferente, vaya al menú </a:t>
            </a:r>
            <a:r>
              <a:rPr lang="es-ES" sz="2000" b="1" strike="noStrike" spc="-1">
                <a:latin typeface="Arial"/>
              </a:rPr>
              <a:t>Presentación con diapositivas</a:t>
            </a:r>
            <a:r>
              <a:rPr lang="es-ES" sz="2000" b="0" strike="noStrike" spc="-1">
                <a:latin typeface="Arial"/>
              </a:rPr>
              <a:t> , haga clic en </a:t>
            </a:r>
            <a:r>
              <a:rPr lang="es-ES" sz="2000" b="1" strike="noStrike" spc="-1">
                <a:latin typeface="Arial"/>
              </a:rPr>
              <a:t>Transición de diapositiva</a:t>
            </a:r>
            <a:r>
              <a:rPr lang="es-ES" sz="2000" b="0" strike="noStrike" spc="-1">
                <a:latin typeface="Arial"/>
              </a:rPr>
              <a:t> y trabaje con las opciones que aparecen.</a:t>
            </a:r>
          </a:p>
          <a:p>
            <a:pPr marL="216000" indent="-216000">
              <a:lnSpc>
                <a:spcPct val="100000"/>
              </a:lnSpc>
            </a:pPr>
            <a:r>
              <a:rPr lang="es-ES" sz="2000" b="1" strike="noStrike" spc="-1">
                <a:latin typeface="Arial"/>
              </a:rPr>
              <a:t>Hipervínculo al curso en línea</a:t>
            </a:r>
            <a:r>
              <a:rPr lang="es-ES" sz="2000" b="0" strike="noStrike" spc="-1">
                <a:latin typeface="Arial"/>
              </a:rPr>
              <a:t>: la plantilla contiene vínculos a la versión en línea de este curso de formación. Dichos vínculos le llevarán a la sesión práctica de cada lección y a la Tarjeta de referencia rápida publicada para este curso. </a:t>
            </a:r>
            <a:r>
              <a:rPr lang="es-ES" sz="2000" b="1" strike="noStrike" spc="-1">
                <a:latin typeface="Arial"/>
              </a:rPr>
              <a:t>Tenga en cuenta lo siguiente</a:t>
            </a:r>
            <a:r>
              <a:rPr lang="es-ES" sz="2000" b="0" strike="noStrike" spc="-1">
                <a:latin typeface="Arial"/>
              </a:rPr>
              <a:t>: debe tener PowerPoint 2007 instalado para ver las sesiones prácticas. Si no dispone de PowerPoint 2007, no podrá tener acceso a las instrucciones de la práctica. </a:t>
            </a:r>
          </a:p>
          <a:p>
            <a:pPr marL="216000" indent="-216000">
              <a:lnSpc>
                <a:spcPct val="100000"/>
              </a:lnSpc>
            </a:pPr>
            <a:r>
              <a:rPr lang="es-ES" sz="2000" b="1" strike="noStrike" spc="-1">
                <a:latin typeface="Arial"/>
              </a:rPr>
              <a:t>Encabezados y pies de página</a:t>
            </a:r>
            <a:r>
              <a:rPr lang="es-ES" sz="2000" b="0" strike="noStrike" spc="-1">
                <a:latin typeface="Arial"/>
              </a:rPr>
              <a:t>: la plantilla contiene un pie de página con el título del curso. Puede cambiar o quitar los pies de página en el cuadro de diálogo </a:t>
            </a:r>
            <a:r>
              <a:rPr lang="es-ES" sz="2000" b="1" strike="noStrike" spc="-1">
                <a:latin typeface="Arial"/>
              </a:rPr>
              <a:t>Encabezado y pie de página</a:t>
            </a:r>
            <a:r>
              <a:rPr lang="es-ES" sz="2000" b="0" strike="noStrike" spc="-1">
                <a:latin typeface="Arial"/>
              </a:rPr>
              <a:t> (que se abre desde el menú </a:t>
            </a:r>
            <a:r>
              <a:rPr lang="es-ES" sz="2000" b="1" strike="noStrike" spc="-1">
                <a:latin typeface="Arial"/>
              </a:rPr>
              <a:t>Ver</a:t>
            </a:r>
            <a:r>
              <a:rPr lang="es-ES" sz="2000" b="0" strike="noStrike" spc="-1">
                <a:latin typeface="Arial"/>
              </a:rPr>
              <a:t> ).</a:t>
            </a:r>
          </a:p>
          <a:p>
            <a:pPr marL="216000" indent="-216000">
              <a:lnSpc>
                <a:spcPct val="100000"/>
              </a:lnSpc>
            </a:pPr>
            <a:endParaRPr lang="es-ES"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5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5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7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8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8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endParaRPr lang="es-ES" sz="4400" b="0" strike="noStrike" spc="-1">
              <a:solidFill>
                <a:srgbClr val="000000"/>
              </a:solidFill>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s-ES" sz="4400" b="0" strike="noStrike" spc="-1">
                <a:solidFill>
                  <a:srgbClr val="000000"/>
                </a:solidFill>
                <a:latin typeface="Calibri"/>
              </a:rPr>
              <a:t>Haga clic para modificar el estilo de título del patrón</a:t>
            </a:r>
            <a:endParaRPr lang="es-ES" sz="4400" b="0" strike="noStrike" spc="-1">
              <a:solidFill>
                <a:srgbClr val="000000"/>
              </a:solidFill>
              <a:latin typeface="Arial"/>
            </a:endParaRP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fld id="{47F377EA-39F1-4AEE-BAA7-130E2149B446}" type="datetime">
              <a:rPr lang="es-ES" sz="1200" b="0" strike="noStrike" spc="-1">
                <a:solidFill>
                  <a:srgbClr val="8B8B8B"/>
                </a:solidFill>
                <a:latin typeface="Calibri"/>
              </a:rPr>
              <a:pPr>
                <a:lnSpc>
                  <a:spcPct val="100000"/>
                </a:lnSpc>
              </a:pPr>
              <a:t>05/06/2021</a:t>
            </a:fld>
            <a:endParaRPr lang="es-ES" sz="1200" b="0" strike="noStrike" spc="-1">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lang="es-ES" sz="2400" b="0" strike="noStrike" spc="-1">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18219CF8-F9E2-4108-BF5B-E7CB65B72B82}" type="slidenum">
              <a:rPr lang="es-ES" sz="1200" b="0" strike="noStrike" spc="-1">
                <a:solidFill>
                  <a:srgbClr val="8B8B8B"/>
                </a:solidFill>
                <a:latin typeface="Calibri"/>
              </a:rPr>
              <a:pPr algn="r">
                <a:lnSpc>
                  <a:spcPct val="100000"/>
                </a:lnSpc>
              </a:pPr>
              <a:t>‹Nº›</a:t>
            </a:fld>
            <a:endParaRPr lang="es-ES" sz="1200" b="0" strike="noStrike" spc="-1">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solidFill>
                  <a:srgbClr val="000000"/>
                </a:solidFill>
                <a:latin typeface="Calibri"/>
              </a:rPr>
              <a:t>Pulse para editar el formato de esquema del texto</a:t>
            </a:r>
          </a:p>
          <a:p>
            <a:pPr marL="864000" lvl="1" indent="-324000">
              <a:spcBef>
                <a:spcPts val="1134"/>
              </a:spcBef>
              <a:buClr>
                <a:srgbClr val="000000"/>
              </a:buClr>
              <a:buSzPct val="75000"/>
              <a:buFont typeface="Symbol" charset="2"/>
              <a:buChar char=""/>
            </a:pPr>
            <a:r>
              <a:rPr lang="es-ES" sz="2400" b="0" strike="noStrike" spc="-1">
                <a:solidFill>
                  <a:srgbClr val="000000"/>
                </a:solidFill>
                <a:latin typeface="Calibri"/>
              </a:rPr>
              <a:t>Segundo nivel del esquema</a:t>
            </a:r>
          </a:p>
          <a:p>
            <a:pPr marL="1296000" lvl="2" indent="-288000">
              <a:spcBef>
                <a:spcPts val="850"/>
              </a:spcBef>
              <a:buClr>
                <a:srgbClr val="000000"/>
              </a:buClr>
              <a:buSzPct val="45000"/>
              <a:buFont typeface="Wingdings" charset="2"/>
              <a:buChar char=""/>
            </a:pPr>
            <a:r>
              <a:rPr lang="es-ES" sz="2000" b="0" strike="noStrike" spc="-1">
                <a:solidFill>
                  <a:srgbClr val="000000"/>
                </a:solidFill>
                <a:latin typeface="Calibri"/>
              </a:rPr>
              <a:t>Tercer nivel del esquema</a:t>
            </a:r>
          </a:p>
          <a:p>
            <a:pPr marL="1728000" lvl="3" indent="-216000">
              <a:spcBef>
                <a:spcPts val="567"/>
              </a:spcBef>
              <a:buClr>
                <a:srgbClr val="000000"/>
              </a:buClr>
              <a:buSzPct val="75000"/>
              <a:buFont typeface="Symbol" charset="2"/>
              <a:buChar char=""/>
            </a:pPr>
            <a:r>
              <a:rPr lang="es-ES" sz="2000" b="0" strike="noStrike" spc="-1">
                <a:solidFill>
                  <a:srgbClr val="000000"/>
                </a:solid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dt"/>
          </p:nvPr>
        </p:nvSpPr>
        <p:spPr>
          <a:xfrm>
            <a:off x="457200" y="6356520"/>
            <a:ext cx="2133360" cy="364680"/>
          </a:xfrm>
          <a:prstGeom prst="rect">
            <a:avLst/>
          </a:prstGeom>
        </p:spPr>
        <p:txBody>
          <a:bodyPr anchor="ctr"/>
          <a:lstStyle/>
          <a:p>
            <a:pPr>
              <a:lnSpc>
                <a:spcPct val="100000"/>
              </a:lnSpc>
            </a:pPr>
            <a:fld id="{6619C465-FAEF-4873-AF8D-5DCBBD3C4EAF}" type="datetime">
              <a:rPr lang="es-ES" sz="1200" b="0" strike="noStrike" spc="-1">
                <a:solidFill>
                  <a:srgbClr val="8B8B8B"/>
                </a:solidFill>
                <a:latin typeface="Calibri"/>
              </a:rPr>
              <a:pPr>
                <a:lnSpc>
                  <a:spcPct val="100000"/>
                </a:lnSpc>
              </a:pPr>
              <a:t>05/06/2021</a:t>
            </a:fld>
            <a:endParaRPr lang="es-ES" sz="1200" b="0" strike="noStrike" spc="-1">
              <a:latin typeface="Times New Roman"/>
            </a:endParaRPr>
          </a:p>
        </p:txBody>
      </p:sp>
      <p:sp>
        <p:nvSpPr>
          <p:cNvPr id="42" name="PlaceHolder 2"/>
          <p:cNvSpPr>
            <a:spLocks noGrp="1"/>
          </p:cNvSpPr>
          <p:nvPr>
            <p:ph type="ftr"/>
          </p:nvPr>
        </p:nvSpPr>
        <p:spPr>
          <a:xfrm>
            <a:off x="3124080" y="6356520"/>
            <a:ext cx="2895120" cy="364680"/>
          </a:xfrm>
          <a:prstGeom prst="rect">
            <a:avLst/>
          </a:prstGeom>
        </p:spPr>
        <p:txBody>
          <a:bodyPr anchor="ctr"/>
          <a:lstStyle/>
          <a:p>
            <a:endParaRPr lang="es-ES" sz="2400" b="0" strike="noStrike" spc="-1">
              <a:latin typeface="Times New Roman"/>
            </a:endParaRPr>
          </a:p>
        </p:txBody>
      </p:sp>
      <p:sp>
        <p:nvSpPr>
          <p:cNvPr id="43" name="PlaceHolder 3"/>
          <p:cNvSpPr>
            <a:spLocks noGrp="1"/>
          </p:cNvSpPr>
          <p:nvPr>
            <p:ph type="sldNum"/>
          </p:nvPr>
        </p:nvSpPr>
        <p:spPr>
          <a:xfrm>
            <a:off x="6553080" y="6356520"/>
            <a:ext cx="2133360" cy="364680"/>
          </a:xfrm>
          <a:prstGeom prst="rect">
            <a:avLst/>
          </a:prstGeom>
        </p:spPr>
        <p:txBody>
          <a:bodyPr anchor="ctr"/>
          <a:lstStyle/>
          <a:p>
            <a:pPr algn="r">
              <a:lnSpc>
                <a:spcPct val="100000"/>
              </a:lnSpc>
            </a:pPr>
            <a:fld id="{BB2BB1E4-075F-4BF1-98CE-A015E4E6E0EC}" type="slidenum">
              <a:rPr lang="es-ES" sz="1200" b="0" strike="noStrike" spc="-1">
                <a:solidFill>
                  <a:srgbClr val="8B8B8B"/>
                </a:solidFill>
                <a:latin typeface="Calibri"/>
              </a:rPr>
              <a:pPr algn="r">
                <a:lnSpc>
                  <a:spcPct val="100000"/>
                </a:lnSpc>
              </a:pPr>
              <a:t>‹Nº›</a:t>
            </a:fld>
            <a:endParaRPr lang="es-ES" sz="1200" b="0" strike="noStrike" spc="-1">
              <a:latin typeface="Times New Roman"/>
            </a:endParaRPr>
          </a:p>
        </p:txBody>
      </p:sp>
      <p:sp>
        <p:nvSpPr>
          <p:cNvPr id="44" name="PlaceHolder 4"/>
          <p:cNvSpPr>
            <a:spLocks noGrp="1"/>
          </p:cNvSpPr>
          <p:nvPr>
            <p:ph type="title"/>
          </p:nvPr>
        </p:nvSpPr>
        <p:spPr>
          <a:xfrm>
            <a:off x="457200" y="273600"/>
            <a:ext cx="8229240" cy="1144800"/>
          </a:xfrm>
          <a:prstGeom prst="rect">
            <a:avLst/>
          </a:prstGeom>
        </p:spPr>
        <p:txBody>
          <a:bodyPr lIns="0" tIns="0" rIns="0" bIns="0" anchor="ctr"/>
          <a:lstStyle/>
          <a:p>
            <a:r>
              <a:rPr lang="es-ES" sz="4400" b="0" strike="noStrike" spc="-1">
                <a:solidFill>
                  <a:srgbClr val="000000"/>
                </a:solidFill>
                <a:latin typeface="Arial"/>
              </a:rPr>
              <a:t>Pulse para editar el formato del texto de título</a:t>
            </a:r>
          </a:p>
        </p:txBody>
      </p:sp>
      <p:sp>
        <p:nvSpPr>
          <p:cNvPr id="45"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solidFill>
                  <a:srgbClr val="000000"/>
                </a:solidFill>
                <a:latin typeface="Calibri"/>
              </a:rPr>
              <a:t>Pulse para editar el formato de esquema del texto</a:t>
            </a:r>
          </a:p>
          <a:p>
            <a:pPr marL="864000" lvl="1" indent="-324000">
              <a:spcBef>
                <a:spcPts val="1134"/>
              </a:spcBef>
              <a:buClr>
                <a:srgbClr val="000000"/>
              </a:buClr>
              <a:buSzPct val="75000"/>
              <a:buFont typeface="Symbol" charset="2"/>
              <a:buChar char=""/>
            </a:pPr>
            <a:r>
              <a:rPr lang="es-ES" sz="2400" b="0" strike="noStrike" spc="-1">
                <a:solidFill>
                  <a:srgbClr val="000000"/>
                </a:solidFill>
                <a:latin typeface="Calibri"/>
              </a:rPr>
              <a:t>Segundo nivel del esquema</a:t>
            </a:r>
          </a:p>
          <a:p>
            <a:pPr marL="1296000" lvl="2" indent="-288000">
              <a:spcBef>
                <a:spcPts val="850"/>
              </a:spcBef>
              <a:buClr>
                <a:srgbClr val="000000"/>
              </a:buClr>
              <a:buSzPct val="45000"/>
              <a:buFont typeface="Wingdings" charset="2"/>
              <a:buChar char=""/>
            </a:pPr>
            <a:r>
              <a:rPr lang="es-ES" sz="2000" b="0" strike="noStrike" spc="-1">
                <a:solidFill>
                  <a:srgbClr val="000000"/>
                </a:solidFill>
                <a:latin typeface="Calibri"/>
              </a:rPr>
              <a:t>Tercer nivel del esquema</a:t>
            </a:r>
          </a:p>
          <a:p>
            <a:pPr marL="1728000" lvl="3" indent="-216000">
              <a:spcBef>
                <a:spcPts val="567"/>
              </a:spcBef>
              <a:buClr>
                <a:srgbClr val="000000"/>
              </a:buClr>
              <a:buSzPct val="75000"/>
              <a:buFont typeface="Symbol" charset="2"/>
              <a:buChar char=""/>
            </a:pPr>
            <a:r>
              <a:rPr lang="es-ES" sz="2000" b="0" strike="noStrike" spc="-1">
                <a:solidFill>
                  <a:srgbClr val="000000"/>
                </a:solid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casaguadalupe.es/wp/"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hyperlink" Target="http://www.familias-acogida.es/" TargetMode="External"/><Relationship Id="rId4" Type="http://schemas.openxmlformats.org/officeDocument/2006/relationships/hyperlink" Target="mailto:barcelona@familias-acogida.e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bisbatdeterrassa.org/ca/diocesi/cof"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mailto:cof@bisbatdeterrassa.or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oyectoraquel.e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mailto:mprats4@xtec.cat" TargetMode="External"/><Relationship Id="rId4" Type="http://schemas.openxmlformats.org/officeDocument/2006/relationships/hyperlink" Target="mailto:projecteraquelterrassa@gmail.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of.bisbatdeterrassa.org/wp-content/uploads/sites/10/2016/08/Grupo-EAS.pdf"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mailto:aliciapastor2000@yahoo.es" TargetMode="External"/><Relationship Id="rId4" Type="http://schemas.openxmlformats.org/officeDocument/2006/relationships/hyperlink" Target="mailto:nuriamarcet@coac.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0" y="5595582"/>
            <a:ext cx="9144000" cy="1262417"/>
          </a:xfrm>
          <a:prstGeom prst="rect">
            <a:avLst/>
          </a:prstGeom>
          <a:solidFill>
            <a:srgbClr val="002060"/>
          </a:solidFill>
          <a:ln w="9360">
            <a:solidFill>
              <a:srgbClr val="4F81BD"/>
            </a:solidFill>
            <a:miter/>
          </a:ln>
        </p:spPr>
        <p:txBody>
          <a:bodyPr anchor="ctr"/>
          <a:lstStyle/>
          <a:p>
            <a:pPr algn="ctr">
              <a:lnSpc>
                <a:spcPct val="100000"/>
              </a:lnSpc>
            </a:pPr>
            <a:r>
              <a:rPr lang="ca-ES" sz="2800" spc="-1" dirty="0">
                <a:solidFill>
                  <a:schemeClr val="bg1"/>
                </a:solidFill>
                <a:latin typeface="Rockwell" panose="02060603020205020403" pitchFamily="18" charset="0"/>
              </a:rPr>
              <a:t>Bisbat </a:t>
            </a:r>
            <a:r>
              <a:rPr lang="ca-ES" sz="2800" strike="noStrike" spc="-1" dirty="0">
                <a:solidFill>
                  <a:schemeClr val="bg1"/>
                </a:solidFill>
                <a:latin typeface="Rockwell" panose="02060603020205020403" pitchFamily="18" charset="0"/>
              </a:rPr>
              <a:t>de Terrassa</a:t>
            </a:r>
            <a:r>
              <a:rPr lang="ca-ES" dirty="0"/>
              <a:t/>
            </a:r>
            <a:br>
              <a:rPr lang="ca-ES" dirty="0"/>
            </a:br>
            <a:r>
              <a:rPr lang="ca-ES" dirty="0"/>
              <a:t>         </a:t>
            </a:r>
            <a:r>
              <a:rPr lang="ca-ES" sz="2000" strike="noStrike" spc="-1" dirty="0">
                <a:solidFill>
                  <a:schemeClr val="bg1"/>
                </a:solidFill>
                <a:latin typeface="Rockwell" panose="02060603020205020403" pitchFamily="18" charset="0"/>
              </a:rPr>
              <a:t>Delegació</a:t>
            </a:r>
            <a:r>
              <a:rPr lang="ca-ES" sz="2000" strike="noStrike" spc="-1" dirty="0">
                <a:solidFill>
                  <a:srgbClr val="FF0000"/>
                </a:solidFill>
                <a:latin typeface="Rockwell" panose="02060603020205020403" pitchFamily="18" charset="0"/>
              </a:rPr>
              <a:t> </a:t>
            </a:r>
            <a:r>
              <a:rPr lang="ca-ES" sz="2000" strike="noStrike" spc="-1" dirty="0">
                <a:solidFill>
                  <a:schemeClr val="bg1"/>
                </a:solidFill>
                <a:latin typeface="Rockwell" panose="02060603020205020403" pitchFamily="18" charset="0"/>
              </a:rPr>
              <a:t>de Pastoral Familiar</a:t>
            </a:r>
          </a:p>
        </p:txBody>
      </p:sp>
      <p:sp>
        <p:nvSpPr>
          <p:cNvPr id="89" name="TextShape 2"/>
          <p:cNvSpPr txBox="1"/>
          <p:nvPr/>
        </p:nvSpPr>
        <p:spPr>
          <a:xfrm>
            <a:off x="0" y="0"/>
            <a:ext cx="9144000" cy="2361063"/>
          </a:xfrm>
          <a:prstGeom prst="rect">
            <a:avLst/>
          </a:prstGeom>
          <a:solidFill>
            <a:srgbClr val="002060"/>
          </a:solidFill>
          <a:ln w="9360">
            <a:noFill/>
          </a:ln>
        </p:spPr>
        <p:txBody>
          <a:bodyPr>
            <a:normAutofit fontScale="85000" lnSpcReduction="20000"/>
          </a:bodyPr>
          <a:lstStyle/>
          <a:p>
            <a:pPr algn="ctr">
              <a:lnSpc>
                <a:spcPct val="100000"/>
              </a:lnSpc>
              <a:spcBef>
                <a:spcPts val="641"/>
              </a:spcBef>
            </a:pPr>
            <a:endParaRPr lang="ca-ES" sz="4800" b="1" strike="noStrike" spc="-1" dirty="0">
              <a:solidFill>
                <a:schemeClr val="bg1"/>
              </a:solidFill>
              <a:latin typeface="Trajan Pro" panose="02020502050506020301" pitchFamily="18" charset="0"/>
            </a:endParaRPr>
          </a:p>
          <a:p>
            <a:pPr algn="ctr">
              <a:lnSpc>
                <a:spcPct val="100000"/>
              </a:lnSpc>
              <a:spcBef>
                <a:spcPts val="641"/>
              </a:spcBef>
            </a:pPr>
            <a:r>
              <a:rPr lang="ca-ES" sz="4800" b="1" strike="noStrike" spc="-1" dirty="0">
                <a:solidFill>
                  <a:schemeClr val="bg1"/>
                </a:solidFill>
                <a:latin typeface="Trajan Pro" panose="02020502050506020301" pitchFamily="18" charset="0"/>
              </a:rPr>
              <a:t>         C</a:t>
            </a:r>
            <a:r>
              <a:rPr lang="ca-ES" sz="2800" b="1" strike="noStrike" spc="-1" dirty="0">
                <a:solidFill>
                  <a:schemeClr val="bg1"/>
                </a:solidFill>
                <a:latin typeface="Trajan Pro" panose="02020502050506020301" pitchFamily="18" charset="0"/>
              </a:rPr>
              <a:t>entre d</a:t>
            </a:r>
            <a:r>
              <a:rPr lang="ca-ES" sz="2400" b="1" strike="noStrike" spc="-1" dirty="0">
                <a:solidFill>
                  <a:schemeClr val="bg1"/>
                </a:solidFill>
                <a:latin typeface="Trajan Pro" panose="02020502050506020301" pitchFamily="18" charset="0"/>
              </a:rPr>
              <a:t>’</a:t>
            </a:r>
            <a:r>
              <a:rPr lang="ca-ES" sz="4800" b="1" strike="noStrike" spc="-1" dirty="0">
                <a:solidFill>
                  <a:schemeClr val="bg1"/>
                </a:solidFill>
                <a:latin typeface="Trajan Pro" panose="02020502050506020301" pitchFamily="18" charset="0"/>
              </a:rPr>
              <a:t>O</a:t>
            </a:r>
            <a:r>
              <a:rPr lang="ca-ES" sz="2800" b="1" strike="noStrike" spc="-1" dirty="0">
                <a:solidFill>
                  <a:schemeClr val="bg1"/>
                </a:solidFill>
                <a:latin typeface="Trajan Pro" panose="02020502050506020301" pitchFamily="18" charset="0"/>
              </a:rPr>
              <a:t>rientació</a:t>
            </a:r>
            <a:r>
              <a:rPr lang="ca-ES" sz="2400" b="1" strike="noStrike" spc="-1" dirty="0">
                <a:solidFill>
                  <a:schemeClr val="bg1"/>
                </a:solidFill>
                <a:latin typeface="Trajan Pro" panose="02020502050506020301" pitchFamily="18" charset="0"/>
              </a:rPr>
              <a:t> </a:t>
            </a:r>
            <a:r>
              <a:rPr lang="ca-ES" sz="4800" b="1" strike="noStrike" spc="-1" dirty="0">
                <a:solidFill>
                  <a:schemeClr val="bg1"/>
                </a:solidFill>
                <a:latin typeface="Trajan Pro" panose="02020502050506020301" pitchFamily="18" charset="0"/>
              </a:rPr>
              <a:t>F</a:t>
            </a:r>
            <a:r>
              <a:rPr lang="ca-ES" sz="2800" b="1" strike="noStrike" spc="-1" dirty="0">
                <a:solidFill>
                  <a:schemeClr val="bg1"/>
                </a:solidFill>
                <a:latin typeface="Trajan Pro" panose="02020502050506020301" pitchFamily="18" charset="0"/>
              </a:rPr>
              <a:t>amiliar</a:t>
            </a:r>
            <a:r>
              <a:rPr lang="ca-ES" sz="2400" b="1" strike="noStrike" spc="-1" dirty="0">
                <a:solidFill>
                  <a:schemeClr val="bg1"/>
                </a:solidFill>
                <a:latin typeface="Trajan Pro" panose="02020502050506020301" pitchFamily="18" charset="0"/>
              </a:rPr>
              <a:t> </a:t>
            </a:r>
          </a:p>
          <a:p>
            <a:pPr>
              <a:lnSpc>
                <a:spcPct val="100000"/>
              </a:lnSpc>
              <a:spcBef>
                <a:spcPts val="641"/>
              </a:spcBef>
            </a:pPr>
            <a:r>
              <a:rPr lang="ca-ES" sz="2400" spc="-1" dirty="0">
                <a:solidFill>
                  <a:schemeClr val="bg1"/>
                </a:solidFill>
                <a:latin typeface="Trajan Pro" panose="02020502050506020301" pitchFamily="18" charset="0"/>
              </a:rPr>
              <a:t>                        </a:t>
            </a:r>
            <a:r>
              <a:rPr lang="ca-ES" sz="2000" strike="noStrike" spc="-1" dirty="0">
                <a:solidFill>
                  <a:schemeClr val="bg1"/>
                </a:solidFill>
                <a:latin typeface="Trajan Pro" panose="02020502050506020301" pitchFamily="18" charset="0"/>
              </a:rPr>
              <a:t>Mare de Déu de la Salut</a:t>
            </a:r>
          </a:p>
          <a:p>
            <a:pPr algn="ctr">
              <a:lnSpc>
                <a:spcPct val="100000"/>
              </a:lnSpc>
              <a:spcBef>
                <a:spcPts val="641"/>
              </a:spcBef>
            </a:pPr>
            <a:endParaRPr lang="ca-ES" sz="2800" strike="noStrike" spc="-1" dirty="0">
              <a:solidFill>
                <a:schemeClr val="bg1"/>
              </a:solidFill>
              <a:latin typeface="Rockwell" panose="02060603020205020403" pitchFamily="18" charset="0"/>
            </a:endParaRPr>
          </a:p>
          <a:p>
            <a:pPr algn="ctr">
              <a:lnSpc>
                <a:spcPct val="100000"/>
              </a:lnSpc>
              <a:spcBef>
                <a:spcPts val="641"/>
              </a:spcBef>
            </a:pPr>
            <a:r>
              <a:rPr lang="ca-ES" sz="3600" strike="noStrike" spc="-1" dirty="0">
                <a:solidFill>
                  <a:schemeClr val="bg1"/>
                </a:solidFill>
                <a:latin typeface="Rockwell" panose="02060603020205020403" pitchFamily="18" charset="0"/>
              </a:rPr>
              <a:t>Memòria 2019-2020</a:t>
            </a:r>
          </a:p>
        </p:txBody>
      </p:sp>
      <p:pic>
        <p:nvPicPr>
          <p:cNvPr id="3" name="Imagen 2">
            <a:extLst>
              <a:ext uri="{FF2B5EF4-FFF2-40B4-BE49-F238E27FC236}">
                <a16:creationId xmlns:a16="http://schemas.microsoft.com/office/drawing/2014/main" xmlns="" id="{3DF626B5-D1AC-4E40-9177-B33DEC544F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668" y="294760"/>
            <a:ext cx="1502673" cy="135731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608" y="2438851"/>
            <a:ext cx="3766783" cy="3067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5745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683640" y="1"/>
            <a:ext cx="7772040" cy="1000486"/>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5.- </a:t>
            </a:r>
            <a:r>
              <a:rPr lang="ca-ES" sz="4400" b="0" strike="noStrike" spc="-1" dirty="0">
                <a:solidFill>
                  <a:srgbClr val="953735"/>
                </a:solidFill>
                <a:latin typeface="Calibri"/>
              </a:rPr>
              <a:t>Entitats col·laboradores</a:t>
            </a:r>
            <a:endParaRPr lang="ca-ES" sz="4400" b="0" strike="noStrike" spc="-1" dirty="0">
              <a:solidFill>
                <a:srgbClr val="000000"/>
              </a:solidFill>
              <a:latin typeface="Arial"/>
            </a:endParaRPr>
          </a:p>
        </p:txBody>
      </p:sp>
      <p:sp>
        <p:nvSpPr>
          <p:cNvPr id="112" name="TextShape 2"/>
          <p:cNvSpPr txBox="1"/>
          <p:nvPr/>
        </p:nvSpPr>
        <p:spPr>
          <a:xfrm>
            <a:off x="163773" y="818867"/>
            <a:ext cx="8871045" cy="5868536"/>
          </a:xfrm>
          <a:prstGeom prst="rect">
            <a:avLst/>
          </a:prstGeom>
          <a:noFill/>
          <a:ln w="9360">
            <a:noFill/>
          </a:ln>
        </p:spPr>
        <p:txBody>
          <a:bodyPr>
            <a:normAutofit/>
          </a:bodyPr>
          <a:lstStyle/>
          <a:p>
            <a:pPr>
              <a:lnSpc>
                <a:spcPct val="90000"/>
              </a:lnSpc>
              <a:spcBef>
                <a:spcPts val="380"/>
              </a:spcBef>
            </a:pPr>
            <a:r>
              <a:rPr lang="ca-ES" sz="1900" b="0" strike="noStrike" spc="-1" dirty="0">
                <a:solidFill>
                  <a:srgbClr val="0070C0"/>
                </a:solidFill>
                <a:latin typeface="Calibri"/>
              </a:rPr>
              <a:t>Existeixen a la Diòcesi o a Catalunya realitats externes que col·laboren amb nosaltres: </a:t>
            </a:r>
            <a:endParaRPr lang="ca-ES" sz="1900" b="0" strike="noStrike" spc="-1" dirty="0">
              <a:latin typeface="Arial"/>
            </a:endParaRPr>
          </a:p>
          <a:p>
            <a:pPr>
              <a:lnSpc>
                <a:spcPct val="90000"/>
              </a:lnSpc>
              <a:spcBef>
                <a:spcPts val="380"/>
              </a:spcBef>
            </a:pPr>
            <a:endParaRPr lang="ca-ES" sz="1900" b="0" strike="noStrike" spc="-1" dirty="0">
              <a:latin typeface="Arial"/>
            </a:endParaRPr>
          </a:p>
          <a:p>
            <a:pPr>
              <a:lnSpc>
                <a:spcPct val="90000"/>
              </a:lnSpc>
              <a:spcBef>
                <a:spcPts val="380"/>
              </a:spcBef>
            </a:pPr>
            <a:r>
              <a:rPr lang="ca-ES" sz="1900" b="1" spc="-1" dirty="0">
                <a:solidFill>
                  <a:srgbClr val="0070C0"/>
                </a:solidFill>
                <a:latin typeface="Calibri"/>
              </a:rPr>
              <a:t> * </a:t>
            </a:r>
            <a:r>
              <a:rPr lang="ca-ES" sz="1900" b="1" u="sng" spc="-1" dirty="0">
                <a:solidFill>
                  <a:srgbClr val="0070C0"/>
                </a:solidFill>
                <a:latin typeface="Calibri"/>
              </a:rPr>
              <a:t>Casa </a:t>
            </a:r>
            <a:r>
              <a:rPr lang="ca-ES" sz="1900" b="1" u="sng" strike="noStrike" spc="-1" dirty="0">
                <a:solidFill>
                  <a:srgbClr val="0070C0"/>
                </a:solidFill>
                <a:uFillTx/>
                <a:latin typeface="Calibri"/>
              </a:rPr>
              <a:t>Guadalupe</a:t>
            </a:r>
            <a:r>
              <a:rPr lang="ca-ES" sz="1900" b="0" strike="noStrike" spc="-1" dirty="0">
                <a:solidFill>
                  <a:srgbClr val="0070C0"/>
                </a:solidFill>
                <a:latin typeface="Calibri"/>
              </a:rPr>
              <a:t>: </a:t>
            </a:r>
            <a:r>
              <a:rPr lang="ca-ES" sz="1900" spc="-1" dirty="0">
                <a:solidFill>
                  <a:srgbClr val="0070C0"/>
                </a:solidFill>
                <a:latin typeface="Calibri"/>
              </a:rPr>
              <a:t>és una realitat que posa tota la seva confiança en la Verge de Guadalupe per oferir ajuda a les dones embarassades que estan en dificultat per acollir la nova vida. Té un centre a </a:t>
            </a:r>
            <a:r>
              <a:rPr lang="ca-ES" sz="1900" b="1" spc="-1" dirty="0">
                <a:solidFill>
                  <a:srgbClr val="0070C0"/>
                </a:solidFill>
                <a:latin typeface="Calibri"/>
              </a:rPr>
              <a:t>Sabadell</a:t>
            </a:r>
            <a:r>
              <a:rPr lang="ca-ES" sz="1900" spc="-1" dirty="0">
                <a:solidFill>
                  <a:srgbClr val="0070C0"/>
                </a:solidFill>
                <a:latin typeface="Calibri"/>
              </a:rPr>
              <a:t> (Sant Llorenç, 27) i un altre a </a:t>
            </a:r>
            <a:r>
              <a:rPr lang="ca-ES" sz="1900" b="1" spc="-1" dirty="0">
                <a:solidFill>
                  <a:srgbClr val="0070C0"/>
                </a:solidFill>
                <a:latin typeface="Calibri"/>
              </a:rPr>
              <a:t>Terrassa</a:t>
            </a:r>
            <a:r>
              <a:rPr lang="ca-ES" sz="1900" spc="-1" dirty="0">
                <a:solidFill>
                  <a:srgbClr val="0070C0"/>
                </a:solidFill>
                <a:latin typeface="Calibri"/>
              </a:rPr>
              <a:t> (Nou de Sant Pere 42). Ofereix ajuda material (fins a l'any de vida), psicològica i educativa: una companyia humana és el que més necessita la dona en aquestes situacions. És un centre de dia, no ofereix allotjament:</a:t>
            </a:r>
          </a:p>
          <a:p>
            <a:pPr>
              <a:lnSpc>
                <a:spcPct val="90000"/>
              </a:lnSpc>
              <a:spcBef>
                <a:spcPts val="380"/>
              </a:spcBef>
            </a:pPr>
            <a:r>
              <a:rPr lang="ca-ES" sz="1900" spc="-1" dirty="0">
                <a:solidFill>
                  <a:srgbClr val="0070C0"/>
                </a:solidFill>
                <a:latin typeface="Calibri"/>
              </a:rPr>
              <a:t>   </a:t>
            </a:r>
            <a:r>
              <a:rPr lang="ca-ES" sz="1900" b="0" u="sng" strike="noStrike" spc="-1" dirty="0">
                <a:solidFill>
                  <a:srgbClr val="0000FF"/>
                </a:solidFill>
                <a:uFillTx/>
                <a:latin typeface="Calibri"/>
                <a:hlinkClick r:id="rId3"/>
              </a:rPr>
              <a:t>http://casaguadalupe.es/wp/</a:t>
            </a:r>
            <a:r>
              <a:rPr lang="ca-ES" sz="1900" b="0" strike="noStrike" spc="-1" dirty="0">
                <a:solidFill>
                  <a:srgbClr val="0070C0"/>
                </a:solidFill>
                <a:latin typeface="Calibri"/>
              </a:rPr>
              <a:t>		</a:t>
            </a:r>
          </a:p>
          <a:p>
            <a:pPr lvl="0" fontAlgn="base">
              <a:lnSpc>
                <a:spcPct val="90000"/>
              </a:lnSpc>
              <a:spcBef>
                <a:spcPct val="20000"/>
              </a:spcBef>
              <a:spcAft>
                <a:spcPct val="0"/>
              </a:spcAft>
            </a:pPr>
            <a:r>
              <a:rPr lang="es-ES_tradnl" dirty="0">
                <a:solidFill>
                  <a:srgbClr val="0070C0"/>
                </a:solidFill>
                <a:latin typeface="Calibri"/>
              </a:rPr>
              <a:t>   Tel. Sabadell: </a:t>
            </a:r>
            <a:r>
              <a:rPr lang="es-ES" dirty="0">
                <a:solidFill>
                  <a:prstClr val="black"/>
                </a:solidFill>
                <a:latin typeface="Calibri"/>
              </a:rPr>
              <a:t> </a:t>
            </a:r>
            <a:r>
              <a:rPr lang="es-ES" dirty="0">
                <a:solidFill>
                  <a:srgbClr val="0070C0"/>
                </a:solidFill>
                <a:latin typeface="Calibri"/>
              </a:rPr>
              <a:t>93-727.91.57 -  649.402.205		   Tel. Terrassa: 623.13.59.89</a:t>
            </a:r>
          </a:p>
          <a:p>
            <a:pPr>
              <a:lnSpc>
                <a:spcPct val="90000"/>
              </a:lnSpc>
              <a:spcBef>
                <a:spcPts val="380"/>
              </a:spcBef>
            </a:pPr>
            <a:endParaRPr lang="es-ES" sz="1900" b="0" strike="noStrike" spc="-1" dirty="0">
              <a:latin typeface="Arial"/>
            </a:endParaRPr>
          </a:p>
          <a:p>
            <a:pPr>
              <a:lnSpc>
                <a:spcPct val="90000"/>
              </a:lnSpc>
            </a:pPr>
            <a:r>
              <a:rPr lang="es-ES_tradnl" sz="1900" dirty="0">
                <a:solidFill>
                  <a:srgbClr val="0070C0"/>
                </a:solidFill>
                <a:latin typeface="Calibri" panose="020F0502020204030204" pitchFamily="34" charset="0"/>
                <a:cs typeface="Calibri" panose="020F0502020204030204" pitchFamily="34" charset="0"/>
              </a:rPr>
              <a:t> * </a:t>
            </a:r>
            <a:r>
              <a:rPr lang="es-ES_tradnl" sz="1900" b="1" u="sng" dirty="0">
                <a:solidFill>
                  <a:srgbClr val="0070C0"/>
                </a:solidFill>
                <a:latin typeface="Calibri" panose="020F0502020204030204" pitchFamily="34" charset="0"/>
                <a:cs typeface="Calibri" panose="020F0502020204030204" pitchFamily="34" charset="0"/>
              </a:rPr>
              <a:t>Familias para la Acogida</a:t>
            </a:r>
            <a:r>
              <a:rPr lang="es-ES_tradnl" sz="1900" dirty="0">
                <a:solidFill>
                  <a:srgbClr val="0070C0"/>
                </a:solidFill>
                <a:latin typeface="Calibri" panose="020F0502020204030204" pitchFamily="34" charset="0"/>
                <a:cs typeface="Calibri" panose="020F0502020204030204" pitchFamily="34" charset="0"/>
              </a:rPr>
              <a:t>: </a:t>
            </a:r>
            <a:r>
              <a:rPr lang="ca-ES" sz="1900" spc="-1" dirty="0">
                <a:solidFill>
                  <a:srgbClr val="0070C0"/>
                </a:solidFill>
                <a:latin typeface="Calibri"/>
              </a:rPr>
              <a:t>associació estatal d’ajuda mútua entre pares per viure el valor de la família en processos </a:t>
            </a:r>
            <a:r>
              <a:rPr lang="ca-ES" sz="1900" b="1" spc="-1" dirty="0">
                <a:solidFill>
                  <a:srgbClr val="0070C0"/>
                </a:solidFill>
                <a:latin typeface="Calibri"/>
              </a:rPr>
              <a:t>d’adopció</a:t>
            </a:r>
            <a:r>
              <a:rPr lang="ca-ES" sz="1900" spc="-1" dirty="0">
                <a:solidFill>
                  <a:srgbClr val="0070C0"/>
                </a:solidFill>
                <a:latin typeface="Calibri"/>
              </a:rPr>
              <a:t> i </a:t>
            </a:r>
            <a:r>
              <a:rPr lang="ca-ES" sz="1900" b="1" spc="-1" dirty="0">
                <a:solidFill>
                  <a:srgbClr val="0070C0"/>
                </a:solidFill>
                <a:latin typeface="Calibri"/>
              </a:rPr>
              <a:t>acolliment</a:t>
            </a:r>
            <a:r>
              <a:rPr lang="ca-ES" sz="1900" spc="-1" dirty="0">
                <a:solidFill>
                  <a:srgbClr val="0070C0"/>
                </a:solidFill>
                <a:latin typeface="Calibri"/>
              </a:rPr>
              <a:t>: 		</a:t>
            </a:r>
            <a:r>
              <a:rPr lang="es-ES_tradnl" dirty="0">
                <a:solidFill>
                  <a:srgbClr val="0070C0"/>
                </a:solidFill>
                <a:latin typeface="Calibri"/>
              </a:rPr>
              <a:t>Tel.:  622.458.775</a:t>
            </a:r>
          </a:p>
          <a:p>
            <a:pPr>
              <a:lnSpc>
                <a:spcPct val="90000"/>
              </a:lnSpc>
            </a:pPr>
            <a:r>
              <a:rPr lang="es-ES_tradnl" sz="1900" spc="-1" dirty="0">
                <a:solidFill>
                  <a:srgbClr val="0070C0"/>
                </a:solidFill>
                <a:latin typeface="Calibri"/>
              </a:rPr>
              <a:t>Email: </a:t>
            </a:r>
            <a:r>
              <a:rPr lang="es-ES_tradnl" sz="1900" dirty="0">
                <a:solidFill>
                  <a:srgbClr val="0070C0"/>
                </a:solidFill>
                <a:latin typeface="Calibri" panose="020F0502020204030204" pitchFamily="34" charset="0"/>
                <a:cs typeface="Calibri" panose="020F0502020204030204" pitchFamily="34" charset="0"/>
                <a:hlinkClick r:id="rId4"/>
              </a:rPr>
              <a:t>barcelona@familias-acogida.es</a:t>
            </a:r>
            <a:r>
              <a:rPr lang="es-ES_tradnl" sz="1900" dirty="0">
                <a:solidFill>
                  <a:srgbClr val="0070C0"/>
                </a:solidFill>
                <a:latin typeface="Calibri" panose="020F0502020204030204" pitchFamily="34" charset="0"/>
                <a:cs typeface="Calibri" panose="020F0502020204030204" pitchFamily="34" charset="0"/>
              </a:rPr>
              <a:t>		</a:t>
            </a:r>
            <a:r>
              <a:rPr lang="es-ES_tradnl" sz="1900" dirty="0">
                <a:solidFill>
                  <a:srgbClr val="0070C0"/>
                </a:solidFill>
                <a:latin typeface="Calibri" panose="020F0502020204030204" pitchFamily="34" charset="0"/>
                <a:cs typeface="Calibri" panose="020F0502020204030204" pitchFamily="34" charset="0"/>
                <a:hlinkClick r:id="rId5"/>
              </a:rPr>
              <a:t>www.familias-acogida.es</a:t>
            </a:r>
            <a:r>
              <a:rPr lang="es-ES_tradnl" sz="1900" dirty="0">
                <a:solidFill>
                  <a:srgbClr val="0070C0"/>
                </a:solidFill>
                <a:latin typeface="Calibri" panose="020F0502020204030204" pitchFamily="34" charset="0"/>
                <a:cs typeface="Calibri" panose="020F0502020204030204" pitchFamily="34" charset="0"/>
              </a:rPr>
              <a:t> </a:t>
            </a:r>
          </a:p>
          <a:p>
            <a:pPr>
              <a:lnSpc>
                <a:spcPct val="90000"/>
              </a:lnSpc>
              <a:spcBef>
                <a:spcPts val="380"/>
              </a:spcBef>
            </a:pPr>
            <a:endParaRPr lang="es-ES" sz="1900" b="0" strike="noStrike" spc="-1" dirty="0">
              <a:latin typeface="Arial"/>
            </a:endParaRPr>
          </a:p>
          <a:p>
            <a:pPr indent="-342000">
              <a:lnSpc>
                <a:spcPct val="90000"/>
              </a:lnSpc>
              <a:spcBef>
                <a:spcPts val="380"/>
              </a:spcBef>
            </a:pPr>
            <a:r>
              <a:rPr lang="ca-ES" sz="1900" dirty="0">
                <a:solidFill>
                  <a:srgbClr val="0070C0"/>
                </a:solidFill>
                <a:latin typeface="Calibri" panose="020F0502020204030204" pitchFamily="34" charset="0"/>
                <a:cs typeface="Calibri" panose="020F0502020204030204" pitchFamily="34" charset="0"/>
              </a:rPr>
              <a:t> * </a:t>
            </a:r>
            <a:r>
              <a:rPr lang="ca-ES" sz="1900" b="1" u="sng" dirty="0">
                <a:solidFill>
                  <a:srgbClr val="0070C0"/>
                </a:solidFill>
                <a:latin typeface="Calibri" panose="020F0502020204030204" pitchFamily="34" charset="0"/>
                <a:cs typeface="Calibri" panose="020F0502020204030204" pitchFamily="34" charset="0"/>
              </a:rPr>
              <a:t>Atenció al dol</a:t>
            </a:r>
            <a:r>
              <a:rPr lang="ca-ES" sz="1900" dirty="0">
                <a:solidFill>
                  <a:srgbClr val="0070C0"/>
                </a:solidFill>
                <a:latin typeface="Calibri" panose="020F0502020204030204" pitchFamily="34" charset="0"/>
                <a:cs typeface="Calibri" panose="020F0502020204030204" pitchFamily="34" charset="0"/>
              </a:rPr>
              <a:t>: la finalitat és acompanyar, ajudar i donar suport humanament a les persones que han perdut un ésser estimat. </a:t>
            </a:r>
            <a:r>
              <a:rPr lang="ca-ES" sz="1900" b="1" dirty="0">
                <a:solidFill>
                  <a:srgbClr val="0070C0"/>
                </a:solidFill>
                <a:latin typeface="Calibri" panose="020F0502020204030204" pitchFamily="34" charset="0"/>
                <a:cs typeface="Calibri" panose="020F0502020204030204" pitchFamily="34" charset="0"/>
              </a:rPr>
              <a:t>Mn. Alfons Gea.</a:t>
            </a:r>
          </a:p>
          <a:p>
            <a:pPr indent="-342000">
              <a:lnSpc>
                <a:spcPct val="90000"/>
              </a:lnSpc>
              <a:spcBef>
                <a:spcPts val="380"/>
              </a:spcBef>
            </a:pPr>
            <a:r>
              <a:rPr lang="ca-ES" sz="1900" dirty="0">
                <a:solidFill>
                  <a:srgbClr val="0070C0"/>
                </a:solidFill>
                <a:latin typeface="Calibri" panose="020F0502020204030204" pitchFamily="34" charset="0"/>
                <a:cs typeface="Calibri" panose="020F0502020204030204" pitchFamily="34" charset="0"/>
              </a:rPr>
              <a:t>Rector de S. Vicenç de Jonqueres de Sabadell. Telèfon: 93-716.14.70</a:t>
            </a:r>
          </a:p>
          <a:p>
            <a:pPr indent="-342000">
              <a:lnSpc>
                <a:spcPct val="90000"/>
              </a:lnSpc>
              <a:spcBef>
                <a:spcPts val="380"/>
              </a:spcBef>
            </a:pPr>
            <a:r>
              <a:rPr lang="ca-ES" sz="1900" dirty="0">
                <a:solidFill>
                  <a:srgbClr val="0070C0"/>
                </a:solidFill>
                <a:latin typeface="Calibri" panose="020F0502020204030204" pitchFamily="34" charset="0"/>
                <a:cs typeface="Calibri" panose="020F0502020204030204" pitchFamily="34" charset="0"/>
              </a:rPr>
              <a:t>Horari normal d'atenció: Dimarts i Divendres de 18h: a 19: 30h</a:t>
            </a:r>
          </a:p>
          <a:p>
            <a:pPr indent="-342000">
              <a:lnSpc>
                <a:spcPct val="90000"/>
              </a:lnSpc>
              <a:spcBef>
                <a:spcPts val="380"/>
              </a:spcBef>
            </a:pPr>
            <a:r>
              <a:rPr lang="ca-ES" sz="1900" dirty="0">
                <a:solidFill>
                  <a:srgbClr val="0070C0"/>
                </a:solidFill>
                <a:latin typeface="Calibri" panose="020F0502020204030204" pitchFamily="34" charset="0"/>
                <a:cs typeface="Calibri" panose="020F0502020204030204" pitchFamily="34" charset="0"/>
              </a:rPr>
              <a:t>Urgències: 629.425. 976 			Correu electrònic: dol.funesa@gmail.com</a:t>
            </a:r>
            <a:endParaRPr lang="ca-ES" sz="19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683640" y="188640"/>
            <a:ext cx="7772040" cy="863280"/>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6 .- </a:t>
            </a:r>
            <a:r>
              <a:rPr lang="ca-ES" sz="4400" b="0" strike="noStrike" spc="-1" dirty="0">
                <a:solidFill>
                  <a:srgbClr val="953735"/>
                </a:solidFill>
                <a:latin typeface="Calibri"/>
              </a:rPr>
              <a:t>Història</a:t>
            </a:r>
            <a:endParaRPr lang="ca-ES" sz="4400" b="0" strike="noStrike" spc="-1" dirty="0">
              <a:solidFill>
                <a:srgbClr val="000000"/>
              </a:solidFill>
              <a:latin typeface="Arial"/>
            </a:endParaRPr>
          </a:p>
        </p:txBody>
      </p:sp>
      <p:sp>
        <p:nvSpPr>
          <p:cNvPr id="114" name="TextShape 2"/>
          <p:cNvSpPr txBox="1"/>
          <p:nvPr/>
        </p:nvSpPr>
        <p:spPr>
          <a:xfrm>
            <a:off x="323640" y="1124640"/>
            <a:ext cx="8496000" cy="5472360"/>
          </a:xfrm>
          <a:prstGeom prst="rect">
            <a:avLst/>
          </a:prstGeom>
          <a:noFill/>
          <a:ln w="9360">
            <a:noFill/>
          </a:ln>
        </p:spPr>
        <p:txBody>
          <a:bodyPr/>
          <a:lstStyle/>
          <a:p>
            <a:pPr>
              <a:lnSpc>
                <a:spcPct val="100000"/>
              </a:lnSpc>
              <a:spcBef>
                <a:spcPts val="400"/>
              </a:spcBef>
            </a:pPr>
            <a:r>
              <a:rPr lang="ca-ES" sz="2000" b="0" strike="noStrike" spc="-1" dirty="0">
                <a:solidFill>
                  <a:srgbClr val="0070C0"/>
                </a:solidFill>
                <a:latin typeface="Calibri"/>
              </a:rPr>
              <a:t>EL </a:t>
            </a:r>
            <a:r>
              <a:rPr lang="ca-ES" sz="2000" b="1" strike="noStrike" spc="-1" dirty="0">
                <a:solidFill>
                  <a:srgbClr val="0070C0"/>
                </a:solidFill>
                <a:latin typeface="Calibri"/>
              </a:rPr>
              <a:t>COF</a:t>
            </a:r>
            <a:r>
              <a:rPr lang="ca-ES" sz="2000" b="0" strike="noStrike" spc="-1" dirty="0">
                <a:solidFill>
                  <a:srgbClr val="0070C0"/>
                </a:solidFill>
                <a:latin typeface="Calibri"/>
              </a:rPr>
              <a:t> va iniciar la seva marxa el 2011, per iniciativa dels Delegats de la Pastoral Familiar Montse Prats i Miquel Creus i el pare Gaspar Borda. El </a:t>
            </a:r>
            <a:r>
              <a:rPr lang="ca-ES" sz="2000" b="1" strike="noStrike" spc="-1" dirty="0">
                <a:solidFill>
                  <a:srgbClr val="0070C0"/>
                </a:solidFill>
                <a:latin typeface="Calibri"/>
              </a:rPr>
              <a:t>Servei d’Atenció </a:t>
            </a:r>
            <a:r>
              <a:rPr lang="ca-ES" sz="2000" spc="-1" dirty="0">
                <a:solidFill>
                  <a:srgbClr val="0070C0"/>
                </a:solidFill>
                <a:latin typeface="Calibri"/>
              </a:rPr>
              <a:t>v</a:t>
            </a:r>
            <a:r>
              <a:rPr lang="ca-ES" sz="2000" b="0" strike="noStrike" spc="-1" dirty="0">
                <a:solidFill>
                  <a:srgbClr val="0070C0"/>
                </a:solidFill>
                <a:latin typeface="Calibri"/>
              </a:rPr>
              <a:t>a començar a funcionar el 7 de gener de 2013. Des de llavors han anat naixent les altres realitats </a:t>
            </a:r>
            <a:r>
              <a:rPr lang="ca-ES" sz="2000" spc="-1" dirty="0">
                <a:solidFill>
                  <a:srgbClr val="0070C0"/>
                </a:solidFill>
                <a:latin typeface="Calibri"/>
              </a:rPr>
              <a:t>i</a:t>
            </a:r>
            <a:r>
              <a:rPr lang="ca-ES" sz="2000" b="0" strike="noStrike" spc="-1" dirty="0">
                <a:solidFill>
                  <a:srgbClr val="0070C0"/>
                </a:solidFill>
                <a:latin typeface="Calibri"/>
              </a:rPr>
              <a:t> fomentant les relacions de col·laboració amb les entitats externes. S’han anat oferint també Cursos de Formació, en especial un de Relació d’Ajuda, per a millorar l’empatia </a:t>
            </a:r>
            <a:r>
              <a:rPr lang="ca-ES" sz="2000" spc="-1" dirty="0">
                <a:solidFill>
                  <a:srgbClr val="0070C0"/>
                </a:solidFill>
                <a:latin typeface="Calibri"/>
              </a:rPr>
              <a:t>i</a:t>
            </a:r>
            <a:r>
              <a:rPr lang="ca-ES" sz="2000" b="0" strike="noStrike" spc="-1" dirty="0">
                <a:solidFill>
                  <a:srgbClr val="0070C0"/>
                </a:solidFill>
                <a:latin typeface="Calibri"/>
              </a:rPr>
              <a:t> capacitat dels voluntaris per atendre les persones en situació de dificultat.</a:t>
            </a:r>
            <a:endParaRPr lang="ca-ES" sz="2000" b="0" strike="noStrike" spc="-1" dirty="0">
              <a:latin typeface="Arial"/>
            </a:endParaRPr>
          </a:p>
          <a:p>
            <a:pPr>
              <a:lnSpc>
                <a:spcPct val="100000"/>
              </a:lnSpc>
              <a:spcBef>
                <a:spcPts val="400"/>
              </a:spcBef>
            </a:pPr>
            <a:r>
              <a:rPr lang="ca-ES" sz="2000" b="0" strike="noStrike" spc="-1" dirty="0">
                <a:solidFill>
                  <a:srgbClr val="0070C0"/>
                </a:solidFill>
                <a:latin typeface="Calibri"/>
              </a:rPr>
              <a:t>El </a:t>
            </a:r>
            <a:r>
              <a:rPr lang="ca-ES" sz="2000" b="1" strike="noStrike" spc="-1" dirty="0">
                <a:solidFill>
                  <a:srgbClr val="0070C0"/>
                </a:solidFill>
                <a:latin typeface="Calibri"/>
              </a:rPr>
              <a:t>Projecte Raquel </a:t>
            </a:r>
            <a:r>
              <a:rPr lang="ca-ES" sz="2000" b="0" strike="noStrike" spc="-1" dirty="0">
                <a:solidFill>
                  <a:srgbClr val="0070C0"/>
                </a:solidFill>
                <a:latin typeface="Calibri"/>
              </a:rPr>
              <a:t>va començar a donar servei el 10 de maig de 2013.</a:t>
            </a:r>
            <a:endParaRPr lang="ca-ES" sz="2000" b="0" strike="noStrike" spc="-1" dirty="0">
              <a:latin typeface="Arial"/>
            </a:endParaRPr>
          </a:p>
          <a:p>
            <a:pPr>
              <a:lnSpc>
                <a:spcPct val="100000"/>
              </a:lnSpc>
              <a:spcBef>
                <a:spcPts val="400"/>
              </a:spcBef>
            </a:pPr>
            <a:r>
              <a:rPr lang="ca-ES" sz="2000" b="0" strike="noStrike" spc="-1" dirty="0">
                <a:solidFill>
                  <a:srgbClr val="0070C0"/>
                </a:solidFill>
                <a:latin typeface="Calibri"/>
              </a:rPr>
              <a:t>El </a:t>
            </a:r>
            <a:r>
              <a:rPr lang="ca-ES" sz="2000" b="1" strike="noStrike" spc="-1" dirty="0">
                <a:solidFill>
                  <a:srgbClr val="0070C0"/>
                </a:solidFill>
                <a:latin typeface="Calibri"/>
              </a:rPr>
              <a:t>Grup d’Orientació per a l’Educació Afectiva i Sexual </a:t>
            </a:r>
            <a:r>
              <a:rPr lang="ca-ES" sz="2000" spc="-1" dirty="0">
                <a:solidFill>
                  <a:srgbClr val="0070C0"/>
                </a:solidFill>
                <a:latin typeface="Calibri"/>
              </a:rPr>
              <a:t>v</a:t>
            </a:r>
            <a:r>
              <a:rPr lang="ca-ES" sz="2000" b="0" strike="noStrike" spc="-1" dirty="0">
                <a:solidFill>
                  <a:srgbClr val="0070C0"/>
                </a:solidFill>
                <a:latin typeface="Calibri"/>
              </a:rPr>
              <a:t>a començar </a:t>
            </a:r>
            <a:r>
              <a:rPr lang="ca-ES" sz="2000" spc="-1" dirty="0">
                <a:solidFill>
                  <a:srgbClr val="0070C0"/>
                </a:solidFill>
                <a:latin typeface="Calibri"/>
              </a:rPr>
              <a:t>e</a:t>
            </a:r>
            <a:r>
              <a:rPr lang="ca-ES" sz="2000" b="0" strike="noStrike" spc="-1" dirty="0">
                <a:solidFill>
                  <a:srgbClr val="0070C0"/>
                </a:solidFill>
                <a:latin typeface="Calibri"/>
              </a:rPr>
              <a:t>l 2014.</a:t>
            </a:r>
            <a:endParaRPr lang="ca-ES" sz="2000" b="0" strike="noStrike" spc="-1" dirty="0">
              <a:latin typeface="Arial"/>
            </a:endParaRPr>
          </a:p>
          <a:p>
            <a:pPr>
              <a:lnSpc>
                <a:spcPct val="100000"/>
              </a:lnSpc>
              <a:spcBef>
                <a:spcPts val="400"/>
              </a:spcBef>
            </a:pPr>
            <a:r>
              <a:rPr lang="ca-ES" sz="2000" b="0" strike="noStrike" spc="-1" dirty="0">
                <a:solidFill>
                  <a:srgbClr val="0070C0"/>
                </a:solidFill>
                <a:latin typeface="Calibri"/>
              </a:rPr>
              <a:t>Entre els criteris que han prevalgut sempre hi han la pertinença a l'Església,  l’esperit d’acollida </a:t>
            </a:r>
            <a:r>
              <a:rPr lang="ca-ES" sz="2000" spc="-1" dirty="0">
                <a:solidFill>
                  <a:srgbClr val="0070C0"/>
                </a:solidFill>
                <a:latin typeface="Calibri"/>
              </a:rPr>
              <a:t>i</a:t>
            </a:r>
            <a:r>
              <a:rPr lang="ca-ES" sz="2000" b="0" strike="noStrike" spc="-1" dirty="0">
                <a:solidFill>
                  <a:srgbClr val="0070C0"/>
                </a:solidFill>
                <a:latin typeface="Calibri"/>
              </a:rPr>
              <a:t> la gratuïtat dels voluntaris. En el COF s’atenen les necessitats sense exclusió ni discriminacions de cap tipus, orientant les persones però sempre en el respecte de la identitat i les creences de cadascú, oferint el que podem des de la nostra identificació amb Jesucrist.</a:t>
            </a:r>
            <a:endParaRPr lang="ca-E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684360" y="333360"/>
            <a:ext cx="7772040" cy="863280"/>
          </a:xfrm>
          <a:prstGeom prst="rect">
            <a:avLst/>
          </a:prstGeom>
          <a:noFill/>
          <a:ln w="9360">
            <a:noFill/>
          </a:ln>
        </p:spPr>
        <p:txBody>
          <a:bodyPr anchor="ctr">
            <a:normAutofit/>
          </a:bodyPr>
          <a:lstStyle/>
          <a:p>
            <a:pPr algn="ctr">
              <a:lnSpc>
                <a:spcPct val="100000"/>
              </a:lnSpc>
            </a:pPr>
            <a:r>
              <a:rPr lang="ca-ES" sz="4400" b="0" strike="noStrike" spc="-1" dirty="0">
                <a:solidFill>
                  <a:srgbClr val="953735"/>
                </a:solidFill>
                <a:latin typeface="Calibri"/>
              </a:rPr>
              <a:t>7.- Casos 2019 i 2020</a:t>
            </a:r>
            <a:endParaRPr lang="ca-ES" sz="4400" b="0" strike="noStrike" spc="-1" dirty="0">
              <a:solidFill>
                <a:srgbClr val="000000"/>
              </a:solidFill>
              <a:latin typeface="Arial"/>
            </a:endParaRPr>
          </a:p>
        </p:txBody>
      </p:sp>
      <p:sp>
        <p:nvSpPr>
          <p:cNvPr id="116" name="TextShape 2"/>
          <p:cNvSpPr txBox="1"/>
          <p:nvPr/>
        </p:nvSpPr>
        <p:spPr>
          <a:xfrm>
            <a:off x="324000" y="1341360"/>
            <a:ext cx="8496000" cy="5111640"/>
          </a:xfrm>
          <a:prstGeom prst="rect">
            <a:avLst/>
          </a:prstGeom>
          <a:noFill/>
          <a:ln w="9360">
            <a:noFill/>
          </a:ln>
        </p:spPr>
        <p:txBody>
          <a:bodyPr/>
          <a:lstStyle/>
          <a:p>
            <a:pPr>
              <a:lnSpc>
                <a:spcPct val="100000"/>
              </a:lnSpc>
              <a:spcBef>
                <a:spcPts val="400"/>
              </a:spcBef>
            </a:pPr>
            <a:r>
              <a:rPr lang="ca-ES" sz="2000" spc="-1" dirty="0">
                <a:solidFill>
                  <a:srgbClr val="0070C0"/>
                </a:solidFill>
                <a:latin typeface="Calibri"/>
              </a:rPr>
              <a:t>Hem tingut </a:t>
            </a:r>
            <a:r>
              <a:rPr lang="ca-ES" sz="2000" b="1" spc="-1" dirty="0">
                <a:solidFill>
                  <a:srgbClr val="0070C0"/>
                </a:solidFill>
                <a:latin typeface="Calibri"/>
              </a:rPr>
              <a:t>23 casos nous el 2019 </a:t>
            </a:r>
            <a:r>
              <a:rPr lang="ca-ES" sz="2000" spc="-1" dirty="0">
                <a:solidFill>
                  <a:srgbClr val="0070C0"/>
                </a:solidFill>
                <a:latin typeface="Calibri"/>
              </a:rPr>
              <a:t>i </a:t>
            </a:r>
            <a:r>
              <a:rPr lang="ca-ES" sz="2000" b="1" spc="-1" dirty="0">
                <a:solidFill>
                  <a:srgbClr val="0070C0"/>
                </a:solidFill>
                <a:latin typeface="Calibri"/>
              </a:rPr>
              <a:t>19 el 2020</a:t>
            </a:r>
            <a:r>
              <a:rPr lang="ca-ES" sz="2000" spc="-1" dirty="0">
                <a:solidFill>
                  <a:srgbClr val="0070C0"/>
                </a:solidFill>
                <a:latin typeface="Calibri"/>
              </a:rPr>
              <a:t>, menys que en anys anteriors per la pandèmia. No es porta un control de el nombre de sessions.</a:t>
            </a:r>
          </a:p>
          <a:p>
            <a:pPr>
              <a:lnSpc>
                <a:spcPct val="100000"/>
              </a:lnSpc>
              <a:spcBef>
                <a:spcPts val="400"/>
              </a:spcBef>
            </a:pPr>
            <a:r>
              <a:rPr lang="ca-ES" sz="2000" spc="-1" dirty="0">
                <a:solidFill>
                  <a:srgbClr val="0070C0"/>
                </a:solidFill>
                <a:latin typeface="Calibri"/>
              </a:rPr>
              <a:t>També es continua donant seguiment a alguns casos d'anys anteriors.</a:t>
            </a:r>
          </a:p>
          <a:p>
            <a:pPr>
              <a:lnSpc>
                <a:spcPct val="100000"/>
              </a:lnSpc>
              <a:spcBef>
                <a:spcPts val="400"/>
              </a:spcBef>
            </a:pPr>
            <a:r>
              <a:rPr lang="ca-ES" sz="2000" spc="-1" dirty="0">
                <a:solidFill>
                  <a:srgbClr val="0070C0"/>
                </a:solidFill>
                <a:latin typeface="Calibri"/>
              </a:rPr>
              <a:t>A les gràfiques següents es presenta una anàlisi per </a:t>
            </a:r>
            <a:r>
              <a:rPr lang="ca-ES" sz="2000" b="1" spc="-1" dirty="0">
                <a:solidFill>
                  <a:srgbClr val="0070C0"/>
                </a:solidFill>
                <a:latin typeface="Calibri"/>
              </a:rPr>
              <a:t>tipus d'assistència </a:t>
            </a:r>
            <a:r>
              <a:rPr lang="ca-ES" sz="2000" spc="-1" dirty="0">
                <a:solidFill>
                  <a:srgbClr val="0070C0"/>
                </a:solidFill>
                <a:latin typeface="Calibri"/>
              </a:rPr>
              <a:t>requerida, per </a:t>
            </a:r>
            <a:r>
              <a:rPr lang="ca-ES" sz="2000" b="1" spc="-1" dirty="0">
                <a:solidFill>
                  <a:srgbClr val="0070C0"/>
                </a:solidFill>
                <a:latin typeface="Calibri"/>
              </a:rPr>
              <a:t>localitat</a:t>
            </a:r>
            <a:r>
              <a:rPr lang="ca-ES" sz="2000" spc="-1" dirty="0">
                <a:solidFill>
                  <a:srgbClr val="0070C0"/>
                </a:solidFill>
                <a:latin typeface="Calibri"/>
              </a:rPr>
              <a:t> i per </a:t>
            </a:r>
            <a:r>
              <a:rPr lang="ca-ES" sz="2000" b="1" spc="-1" dirty="0">
                <a:solidFill>
                  <a:srgbClr val="0070C0"/>
                </a:solidFill>
                <a:latin typeface="Calibri"/>
              </a:rPr>
              <a:t>mesos</a:t>
            </a:r>
            <a:r>
              <a:rPr lang="ca-ES" sz="2000" spc="-1" dirty="0">
                <a:solidFill>
                  <a:srgbClr val="0070C0"/>
                </a:solidFill>
                <a:latin typeface="Calibri"/>
              </a:rPr>
              <a:t> (a l'agost el COF tanca).</a:t>
            </a:r>
          </a:p>
          <a:p>
            <a:pPr>
              <a:lnSpc>
                <a:spcPct val="100000"/>
              </a:lnSpc>
              <a:spcBef>
                <a:spcPts val="400"/>
              </a:spcBef>
            </a:pPr>
            <a:r>
              <a:rPr lang="ca-ES" sz="2000" spc="-1" dirty="0">
                <a:solidFill>
                  <a:srgbClr val="0070C0"/>
                </a:solidFill>
                <a:latin typeface="Calibri"/>
              </a:rPr>
              <a:t>Al 2019 han trucat 14 casos a Terrassa i 9 al telèfon directe. Al 2020 (pandèmia) 11 casos </a:t>
            </a:r>
            <a:r>
              <a:rPr lang="ca-ES" sz="2000" b="1" spc="-1" dirty="0">
                <a:solidFill>
                  <a:srgbClr val="0070C0"/>
                </a:solidFill>
                <a:latin typeface="Calibri"/>
              </a:rPr>
              <a:t>per telèfon directe</a:t>
            </a:r>
            <a:r>
              <a:rPr lang="ca-ES" sz="2000" spc="-1" dirty="0">
                <a:solidFill>
                  <a:srgbClr val="0070C0"/>
                </a:solidFill>
                <a:latin typeface="Calibri"/>
              </a:rPr>
              <a:t>, 5 han trucat a Terrassa i 2 a Sabadell. Gairebé la totalitat han estat per telèfon, poquíssims els presencials i per email; encara que sovint després s'atenen presencialment a les nostres seus. Per bastants d'aquests casos el suggeriment d'acudir al COF ha vingut d'un intermediari, algun parent o sacerdot.</a:t>
            </a:r>
          </a:p>
          <a:p>
            <a:pPr>
              <a:lnSpc>
                <a:spcPct val="100000"/>
              </a:lnSpc>
              <a:spcBef>
                <a:spcPts val="400"/>
              </a:spcBef>
            </a:pPr>
            <a:r>
              <a:rPr lang="ca-ES" sz="2000" b="1" spc="-1" dirty="0">
                <a:solidFill>
                  <a:srgbClr val="0070C0"/>
                </a:solidFill>
                <a:latin typeface="Calibri"/>
              </a:rPr>
              <a:t>Una vintena </a:t>
            </a:r>
            <a:r>
              <a:rPr lang="ca-ES" sz="2000" spc="-1" dirty="0">
                <a:solidFill>
                  <a:srgbClr val="0070C0"/>
                </a:solidFill>
                <a:latin typeface="Calibri"/>
              </a:rPr>
              <a:t>de casos a l'any </a:t>
            </a:r>
            <a:r>
              <a:rPr lang="ca-ES" sz="2000" b="1" spc="-1" dirty="0">
                <a:solidFill>
                  <a:srgbClr val="0070C0"/>
                </a:solidFill>
                <a:latin typeface="Calibri"/>
              </a:rPr>
              <a:t>són pocs</a:t>
            </a:r>
            <a:r>
              <a:rPr lang="ca-ES" sz="2000" spc="-1" dirty="0">
                <a:solidFill>
                  <a:srgbClr val="0070C0"/>
                </a:solidFill>
                <a:latin typeface="Calibri"/>
              </a:rPr>
              <a:t>. Són simplement la punta d'un iceberg d'un oceà de necessitat.</a:t>
            </a:r>
            <a:endParaRPr lang="ca-E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684360" y="189000"/>
            <a:ext cx="7772040" cy="647280"/>
          </a:xfrm>
          <a:prstGeom prst="rect">
            <a:avLst/>
          </a:prstGeom>
          <a:noFill/>
          <a:ln w="9360">
            <a:noFill/>
          </a:ln>
        </p:spPr>
        <p:txBody>
          <a:bodyPr anchor="ctr">
            <a:normAutofit fontScale="85000" lnSpcReduction="10000"/>
          </a:bodyPr>
          <a:lstStyle/>
          <a:p>
            <a:pPr algn="ctr">
              <a:lnSpc>
                <a:spcPct val="100000"/>
              </a:lnSpc>
            </a:pPr>
            <a:r>
              <a:rPr lang="es-ES" sz="4400" b="0" strike="noStrike" spc="-1" dirty="0">
                <a:solidFill>
                  <a:srgbClr val="953735"/>
                </a:solidFill>
                <a:latin typeface="Calibri"/>
              </a:rPr>
              <a:t>7-a.- </a:t>
            </a:r>
            <a:r>
              <a:rPr lang="es-ES" sz="4000" b="0" strike="noStrike" spc="-1" dirty="0">
                <a:solidFill>
                  <a:srgbClr val="953735"/>
                </a:solidFill>
                <a:latin typeface="Calibri"/>
              </a:rPr>
              <a:t>Casos 2019-2020: </a:t>
            </a:r>
            <a:r>
              <a:rPr lang="ca-ES" sz="4000" b="0" strike="noStrike" spc="-1" dirty="0">
                <a:solidFill>
                  <a:srgbClr val="953735"/>
                </a:solidFill>
                <a:latin typeface="Calibri"/>
              </a:rPr>
              <a:t>anàlisi per Tipus</a:t>
            </a:r>
            <a:endParaRPr lang="ca-ES" sz="4000" b="0" strike="noStrike" spc="-1" dirty="0">
              <a:solidFill>
                <a:srgbClr val="000000"/>
              </a:solidFill>
              <a:latin typeface="Arial"/>
            </a:endParaRPr>
          </a:p>
        </p:txBody>
      </p:sp>
      <p:sp>
        <p:nvSpPr>
          <p:cNvPr id="118" name="TextShape 2"/>
          <p:cNvSpPr txBox="1"/>
          <p:nvPr/>
        </p:nvSpPr>
        <p:spPr>
          <a:xfrm>
            <a:off x="191069" y="908640"/>
            <a:ext cx="8802805" cy="1234059"/>
          </a:xfrm>
          <a:prstGeom prst="rect">
            <a:avLst/>
          </a:prstGeom>
          <a:noFill/>
          <a:ln w="9360">
            <a:noFill/>
          </a:ln>
        </p:spPr>
        <p:txBody>
          <a:bodyPr/>
          <a:lstStyle/>
          <a:p>
            <a:pPr>
              <a:lnSpc>
                <a:spcPct val="100000"/>
              </a:lnSpc>
              <a:spcBef>
                <a:spcPts val="340"/>
              </a:spcBef>
            </a:pPr>
            <a:r>
              <a:rPr lang="ca-ES" b="0" strike="noStrike" spc="-1" dirty="0">
                <a:solidFill>
                  <a:srgbClr val="0070C0"/>
                </a:solidFill>
                <a:latin typeface="Calibri"/>
              </a:rPr>
              <a:t>Sempre és difícil “classificar” les necessitats humanes, que sovint són complexes </a:t>
            </a:r>
            <a:r>
              <a:rPr lang="ca-ES" spc="-1" dirty="0">
                <a:solidFill>
                  <a:srgbClr val="0070C0"/>
                </a:solidFill>
                <a:latin typeface="Calibri"/>
              </a:rPr>
              <a:t>i</a:t>
            </a:r>
            <a:r>
              <a:rPr lang="ca-ES" b="0" strike="noStrike" spc="-1" dirty="0">
                <a:solidFill>
                  <a:srgbClr val="0070C0"/>
                </a:solidFill>
                <a:latin typeface="Calibri"/>
              </a:rPr>
              <a:t> </a:t>
            </a:r>
            <a:r>
              <a:rPr lang="ca-ES" spc="-1" dirty="0">
                <a:solidFill>
                  <a:srgbClr val="0070C0"/>
                </a:solidFill>
                <a:latin typeface="Calibri"/>
              </a:rPr>
              <a:t>qu</a:t>
            </a:r>
            <a:r>
              <a:rPr lang="ca-ES" b="0" strike="noStrike" spc="-1" dirty="0">
                <a:solidFill>
                  <a:srgbClr val="0070C0"/>
                </a:solidFill>
                <a:latin typeface="Calibri"/>
              </a:rPr>
              <a:t>asi mai reduïbles a una especialitat professional. Tot i així, aquesta anàlisi serveix com a </a:t>
            </a:r>
            <a:r>
              <a:rPr lang="ca-ES" b="1" strike="noStrike" spc="-1" dirty="0">
                <a:solidFill>
                  <a:srgbClr val="0070C0"/>
                </a:solidFill>
                <a:latin typeface="Calibri"/>
              </a:rPr>
              <a:t>primera aproximació</a:t>
            </a:r>
            <a:r>
              <a:rPr lang="ca-ES" b="0" strike="noStrike" spc="-1" dirty="0">
                <a:solidFill>
                  <a:srgbClr val="0070C0"/>
                </a:solidFill>
                <a:latin typeface="Calibri"/>
              </a:rPr>
              <a:t> per a veure el tipus de necessitats reconegudes que més es requereixen o declaren. Gairebé la </a:t>
            </a:r>
            <a:r>
              <a:rPr lang="ca-ES" spc="-1" dirty="0">
                <a:solidFill>
                  <a:srgbClr val="0070C0"/>
                </a:solidFill>
                <a:latin typeface="Calibri"/>
              </a:rPr>
              <a:t>totalitat dels casos han sigut </a:t>
            </a:r>
            <a:r>
              <a:rPr lang="ca-ES" b="1" strike="noStrike" spc="-1" dirty="0">
                <a:solidFill>
                  <a:srgbClr val="0070C0"/>
                </a:solidFill>
                <a:latin typeface="Calibri"/>
              </a:rPr>
              <a:t>d’escolta</a:t>
            </a:r>
            <a:r>
              <a:rPr lang="ca-ES" b="0" strike="noStrike" spc="-1" dirty="0">
                <a:solidFill>
                  <a:srgbClr val="0070C0"/>
                </a:solidFill>
                <a:latin typeface="Calibri"/>
              </a:rPr>
              <a:t>, </a:t>
            </a:r>
            <a:r>
              <a:rPr lang="ca-ES" b="1" strike="noStrike" spc="-1" dirty="0">
                <a:solidFill>
                  <a:srgbClr val="0070C0"/>
                </a:solidFill>
                <a:latin typeface="Calibri"/>
              </a:rPr>
              <a:t>d’orientació</a:t>
            </a:r>
            <a:r>
              <a:rPr lang="ca-ES" b="0" strike="noStrike" spc="-1" dirty="0">
                <a:solidFill>
                  <a:srgbClr val="0070C0"/>
                </a:solidFill>
                <a:latin typeface="Calibri"/>
              </a:rPr>
              <a:t> o de </a:t>
            </a:r>
            <a:r>
              <a:rPr lang="ca-ES" b="1" strike="noStrike" spc="-1" dirty="0">
                <a:solidFill>
                  <a:srgbClr val="0070C0"/>
                </a:solidFill>
                <a:latin typeface="Calibri"/>
              </a:rPr>
              <a:t>mediació</a:t>
            </a:r>
            <a:r>
              <a:rPr lang="ca-ES" b="0" strike="noStrike" spc="-1" dirty="0">
                <a:solidFill>
                  <a:srgbClr val="0070C0"/>
                </a:solidFill>
                <a:latin typeface="Calibri"/>
              </a:rPr>
              <a:t>.</a:t>
            </a:r>
            <a:endParaRPr lang="es-ES" b="0" strike="noStrike" spc="-1" dirty="0">
              <a:latin typeface="Aria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0" y="2351348"/>
            <a:ext cx="8139113" cy="431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idx="4294967295"/>
          </p:nvPr>
        </p:nvSpPr>
        <p:spPr>
          <a:xfrm>
            <a:off x="464024" y="0"/>
            <a:ext cx="8409519" cy="764704"/>
          </a:xfrm>
        </p:spPr>
        <p:txBody>
          <a:bodyPr rtlCol="0">
            <a:noAutofit/>
          </a:bodyPr>
          <a:lstStyle/>
          <a:p>
            <a:pPr eaLnBrk="1" fontAlgn="auto" hangingPunct="1">
              <a:spcAft>
                <a:spcPts val="0"/>
              </a:spcAft>
              <a:defRPr/>
            </a:pPr>
            <a:r>
              <a:rPr lang="es-ES_tradnl" sz="3600" dirty="0">
                <a:solidFill>
                  <a:schemeClr val="accent2">
                    <a:lumMod val="75000"/>
                  </a:schemeClr>
                </a:solidFill>
                <a:latin typeface="Calibri" panose="020F0502020204030204" pitchFamily="34" charset="0"/>
                <a:cs typeface="Calibri" panose="020F0502020204030204" pitchFamily="34" charset="0"/>
              </a:rPr>
              <a:t>7-b.- Casos 2019-2020: </a:t>
            </a:r>
            <a:r>
              <a:rPr lang="ca-ES" sz="3600" dirty="0">
                <a:solidFill>
                  <a:schemeClr val="accent2">
                    <a:lumMod val="75000"/>
                  </a:schemeClr>
                </a:solidFill>
                <a:latin typeface="Calibri" panose="020F0502020204030204" pitchFamily="34" charset="0"/>
                <a:cs typeface="Calibri" panose="020F0502020204030204" pitchFamily="34" charset="0"/>
              </a:rPr>
              <a:t>anàlisi per Territori</a:t>
            </a:r>
          </a:p>
        </p:txBody>
      </p:sp>
      <p:sp>
        <p:nvSpPr>
          <p:cNvPr id="35842" name="Rectangle 3"/>
          <p:cNvSpPr>
            <a:spLocks noGrp="1" noChangeArrowheads="1"/>
          </p:cNvSpPr>
          <p:nvPr>
            <p:ph type="subTitle" idx="4294967295"/>
          </p:nvPr>
        </p:nvSpPr>
        <p:spPr>
          <a:xfrm>
            <a:off x="218364" y="900753"/>
            <a:ext cx="8673440" cy="791570"/>
          </a:xfrm>
        </p:spPr>
        <p:txBody>
          <a:bodyPr/>
          <a:lstStyle/>
          <a:p>
            <a:pPr marL="0" indent="0" algn="ctr">
              <a:buNone/>
            </a:pPr>
            <a:r>
              <a:rPr lang="ca-ES" sz="2000" dirty="0">
                <a:solidFill>
                  <a:srgbClr val="0070C0"/>
                </a:solidFill>
                <a:latin typeface="Calibri" panose="020F0502020204030204" pitchFamily="34" charset="0"/>
                <a:cs typeface="Calibri" panose="020F0502020204030204" pitchFamily="34" charset="0"/>
              </a:rPr>
              <a:t>La gran majoria dels casos han estat del Vallès Occidental destacant Sabadell, Terrassa i Rubí; pocs al Vallès Oriental i alguns de Barcelona o altres llocs.</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7" y="1556792"/>
            <a:ext cx="8464395" cy="5120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34592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296705" y="52883"/>
            <a:ext cx="8640720" cy="863280"/>
          </a:xfrm>
          <a:prstGeom prst="rect">
            <a:avLst/>
          </a:prstGeom>
          <a:noFill/>
          <a:ln w="9360">
            <a:noFill/>
          </a:ln>
        </p:spPr>
        <p:txBody>
          <a:bodyPr anchor="ctr">
            <a:normAutofit/>
          </a:bodyPr>
          <a:lstStyle/>
          <a:p>
            <a:pPr algn="ctr">
              <a:lnSpc>
                <a:spcPct val="100000"/>
              </a:lnSpc>
            </a:pPr>
            <a:r>
              <a:rPr lang="es-ES" sz="3600" b="0" strike="noStrike" spc="-1" dirty="0">
                <a:solidFill>
                  <a:srgbClr val="953735"/>
                </a:solidFill>
                <a:latin typeface="Calibri"/>
              </a:rPr>
              <a:t>7-c.- Casos 2019-2020: </a:t>
            </a:r>
            <a:r>
              <a:rPr lang="ca-ES" sz="3600" b="0" strike="noStrike" spc="-1" dirty="0">
                <a:solidFill>
                  <a:srgbClr val="953735"/>
                </a:solidFill>
                <a:latin typeface="Calibri"/>
              </a:rPr>
              <a:t>anàlisi per Mesos</a:t>
            </a:r>
            <a:endParaRPr lang="ca-ES" sz="3600" b="0" strike="noStrike" spc="-1" dirty="0">
              <a:solidFill>
                <a:srgbClr val="000000"/>
              </a:solidFill>
              <a:latin typeface="Arial"/>
            </a:endParaRPr>
          </a:p>
        </p:txBody>
      </p:sp>
      <p:sp>
        <p:nvSpPr>
          <p:cNvPr id="124" name="TextShape 2"/>
          <p:cNvSpPr txBox="1"/>
          <p:nvPr/>
        </p:nvSpPr>
        <p:spPr>
          <a:xfrm>
            <a:off x="296705" y="945222"/>
            <a:ext cx="8496000" cy="762512"/>
          </a:xfrm>
          <a:prstGeom prst="rect">
            <a:avLst/>
          </a:prstGeom>
          <a:noFill/>
          <a:ln w="9360">
            <a:noFill/>
          </a:ln>
        </p:spPr>
        <p:txBody>
          <a:bodyPr/>
          <a:lstStyle/>
          <a:p>
            <a:pPr>
              <a:spcBef>
                <a:spcPts val="400"/>
              </a:spcBef>
            </a:pPr>
            <a:r>
              <a:rPr lang="ca-ES" sz="2000" dirty="0">
                <a:solidFill>
                  <a:srgbClr val="0070C0"/>
                </a:solidFill>
              </a:rPr>
              <a:t>L'anàlisi per mesos no mostra dades especialment significatives, també pel baix nombre de casos.</a:t>
            </a:r>
            <a:endParaRPr lang="ca-ES" sz="2000" b="0" strike="noStrike" spc="-1" dirty="0">
              <a:latin typeface="Aria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90" y="1807752"/>
            <a:ext cx="8197227" cy="492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683640" y="260640"/>
            <a:ext cx="7772040" cy="647640"/>
          </a:xfrm>
          <a:prstGeom prst="rect">
            <a:avLst/>
          </a:prstGeom>
          <a:noFill/>
          <a:ln w="9360">
            <a:noFill/>
          </a:ln>
        </p:spPr>
        <p:style>
          <a:lnRef idx="0">
            <a:scrgbClr r="0" g="0" b="0"/>
          </a:lnRef>
          <a:fillRef idx="0">
            <a:scrgbClr r="0" g="0" b="0"/>
          </a:fillRef>
          <a:effectRef idx="0">
            <a:scrgbClr r="0" g="0" b="0"/>
          </a:effectRef>
          <a:fontRef idx="minor"/>
        </p:style>
        <p:txBody>
          <a:bodyPr anchor="ctr">
            <a:normAutofit fontScale="85000" lnSpcReduction="10000"/>
          </a:bodyPr>
          <a:lstStyle/>
          <a:p>
            <a:pPr algn="ctr">
              <a:lnSpc>
                <a:spcPct val="100000"/>
              </a:lnSpc>
            </a:pPr>
            <a:r>
              <a:rPr lang="es-ES" sz="4400" b="0" strike="noStrike" spc="-1" dirty="0">
                <a:solidFill>
                  <a:srgbClr val="953735"/>
                </a:solidFill>
                <a:latin typeface="Calibri"/>
              </a:rPr>
              <a:t>8-1.- </a:t>
            </a:r>
            <a:r>
              <a:rPr lang="ca-ES" sz="4400" b="0" strike="noStrike" spc="-1" dirty="0">
                <a:solidFill>
                  <a:srgbClr val="953735"/>
                </a:solidFill>
                <a:latin typeface="Calibri"/>
              </a:rPr>
              <a:t>Activitats de les realitats del COF</a:t>
            </a:r>
            <a:endParaRPr lang="ca-ES" sz="4400" b="0" strike="noStrike" spc="-1" dirty="0">
              <a:latin typeface="Arial"/>
            </a:endParaRPr>
          </a:p>
        </p:txBody>
      </p:sp>
      <p:sp>
        <p:nvSpPr>
          <p:cNvPr id="127" name="CustomShape 2"/>
          <p:cNvSpPr/>
          <p:nvPr/>
        </p:nvSpPr>
        <p:spPr>
          <a:xfrm>
            <a:off x="323640" y="1009934"/>
            <a:ext cx="8568720" cy="5659066"/>
          </a:xfrm>
          <a:prstGeom prst="rect">
            <a:avLst/>
          </a:prstGeom>
          <a:noFill/>
          <a:ln w="9360">
            <a:noFill/>
          </a:ln>
        </p:spPr>
        <p:style>
          <a:lnRef idx="0">
            <a:scrgbClr r="0" g="0" b="0"/>
          </a:lnRef>
          <a:fillRef idx="0">
            <a:scrgbClr r="0" g="0" b="0"/>
          </a:fillRef>
          <a:effectRef idx="0">
            <a:scrgbClr r="0" g="0" b="0"/>
          </a:effectRef>
          <a:fontRef idx="minor"/>
        </p:style>
        <p:txBody>
          <a:bodyPr/>
          <a:lstStyle/>
          <a:p>
            <a:pPr>
              <a:lnSpc>
                <a:spcPct val="90000"/>
              </a:lnSpc>
              <a:spcBef>
                <a:spcPts val="241"/>
              </a:spcBef>
            </a:pPr>
            <a:r>
              <a:rPr lang="ca-ES" sz="1800" b="0" strike="noStrike" spc="-1" dirty="0">
                <a:solidFill>
                  <a:srgbClr val="0070C0"/>
                </a:solidFill>
                <a:latin typeface="Calibri" panose="020F0502020204030204" pitchFamily="34" charset="0"/>
                <a:cs typeface="Calibri" panose="020F0502020204030204" pitchFamily="34" charset="0"/>
              </a:rPr>
              <a:t> - </a:t>
            </a:r>
            <a:r>
              <a:rPr lang="ca-ES" sz="1800" b="1" u="sng" strike="noStrike" spc="-1" dirty="0">
                <a:solidFill>
                  <a:srgbClr val="0070C0"/>
                </a:solidFill>
                <a:uFillTx/>
                <a:latin typeface="Calibri" panose="020F0502020204030204" pitchFamily="34" charset="0"/>
                <a:cs typeface="Calibri" panose="020F0502020204030204" pitchFamily="34" charset="0"/>
              </a:rPr>
              <a:t>Projecte Raquel</a:t>
            </a:r>
            <a:r>
              <a:rPr lang="ca-ES" sz="1800" b="0" strike="noStrike" spc="-1" dirty="0">
                <a:solidFill>
                  <a:srgbClr val="0070C0"/>
                </a:solidFill>
                <a:latin typeface="Calibri" panose="020F0502020204030204" pitchFamily="34" charset="0"/>
                <a:cs typeface="Calibri" panose="020F0502020204030204" pitchFamily="34" charset="0"/>
              </a:rPr>
              <a:t>: </a:t>
            </a:r>
            <a:endParaRPr lang="ca-ES" sz="1800" b="0" strike="noStrike" spc="-1" dirty="0">
              <a:latin typeface="Calibri" panose="020F0502020204030204" pitchFamily="34" charset="0"/>
              <a:cs typeface="Calibri" panose="020F0502020204030204" pitchFamily="34" charset="0"/>
            </a:endParaRPr>
          </a:p>
          <a:p>
            <a:pPr>
              <a:lnSpc>
                <a:spcPct val="90000"/>
              </a:lnSpc>
              <a:spcBef>
                <a:spcPts val="241"/>
              </a:spcBef>
            </a:pPr>
            <a:r>
              <a:rPr lang="ca-ES" sz="1800" b="1" strike="noStrike" spc="-1" dirty="0">
                <a:solidFill>
                  <a:srgbClr val="0070C0"/>
                </a:solidFill>
                <a:latin typeface="Calibri" panose="020F0502020204030204" pitchFamily="34" charset="0"/>
                <a:cs typeface="Calibri" panose="020F0502020204030204" pitchFamily="34" charset="0"/>
              </a:rPr>
              <a:t>2019</a:t>
            </a:r>
            <a:r>
              <a:rPr lang="ca-ES" sz="1800" b="0" strike="noStrike" spc="-1" dirty="0">
                <a:solidFill>
                  <a:srgbClr val="0070C0"/>
                </a:solidFill>
                <a:latin typeface="Calibri" panose="020F0502020204030204" pitchFamily="34" charset="0"/>
                <a:cs typeface="Calibri" panose="020F0502020204030204" pitchFamily="34" charset="0"/>
              </a:rPr>
              <a:t>:  11 casos.  </a:t>
            </a:r>
          </a:p>
          <a:p>
            <a:pPr>
              <a:lnSpc>
                <a:spcPct val="90000"/>
              </a:lnSpc>
              <a:spcBef>
                <a:spcPts val="241"/>
              </a:spcBef>
            </a:pPr>
            <a:r>
              <a:rPr lang="ca-ES" sz="1800" b="1" strike="noStrike" spc="-1" dirty="0">
                <a:solidFill>
                  <a:srgbClr val="0070C0"/>
                </a:solidFill>
                <a:latin typeface="Calibri" panose="020F0502020204030204" pitchFamily="34" charset="0"/>
                <a:cs typeface="Calibri" panose="020F0502020204030204" pitchFamily="34" charset="0"/>
              </a:rPr>
              <a:t>2020</a:t>
            </a:r>
            <a:r>
              <a:rPr lang="ca-ES" sz="1800" b="0" strike="noStrike" spc="-1" dirty="0">
                <a:solidFill>
                  <a:srgbClr val="0070C0"/>
                </a:solidFill>
                <a:latin typeface="Calibri" panose="020F0502020204030204" pitchFamily="34" charset="0"/>
                <a:cs typeface="Calibri" panose="020F0502020204030204" pitchFamily="34" charset="0"/>
              </a:rPr>
              <a:t>:    3 casos.  </a:t>
            </a:r>
          </a:p>
          <a:p>
            <a:pPr>
              <a:lnSpc>
                <a:spcPct val="90000"/>
              </a:lnSpc>
              <a:spcBef>
                <a:spcPts val="241"/>
              </a:spcBef>
            </a:pPr>
            <a:r>
              <a:rPr lang="ca-ES" spc="-1" dirty="0">
                <a:solidFill>
                  <a:srgbClr val="0070C0"/>
                </a:solidFill>
                <a:latin typeface="Calibri" panose="020F0502020204030204" pitchFamily="34" charset="0"/>
                <a:cs typeface="Calibri" panose="020F0502020204030204" pitchFamily="34" charset="0"/>
              </a:rPr>
              <a:t>L’</a:t>
            </a:r>
            <a:r>
              <a:rPr lang="ca-ES" sz="1800" b="0" strike="noStrike" spc="-1" dirty="0">
                <a:solidFill>
                  <a:srgbClr val="0070C0"/>
                </a:solidFill>
                <a:latin typeface="Calibri" panose="020F0502020204030204" pitchFamily="34" charset="0"/>
                <a:cs typeface="Calibri" panose="020F0502020204030204" pitchFamily="34" charset="0"/>
              </a:rPr>
              <a:t>equip es reuneix cada mes en una trobada d'oració, formació i </a:t>
            </a:r>
            <a:r>
              <a:rPr lang="ca-ES" spc="-1" dirty="0">
                <a:solidFill>
                  <a:srgbClr val="0070C0"/>
                </a:solidFill>
                <a:latin typeface="Calibri" panose="020F0502020204030204" pitchFamily="34" charset="0"/>
                <a:cs typeface="Calibri" panose="020F0502020204030204" pitchFamily="34" charset="0"/>
              </a:rPr>
              <a:t>on es comparteixen les experiències.</a:t>
            </a:r>
            <a:endParaRPr lang="ca-ES" sz="1800" b="0" strike="noStrike" spc="-1" dirty="0">
              <a:latin typeface="Calibri" panose="020F0502020204030204" pitchFamily="34" charset="0"/>
              <a:cs typeface="Calibri" panose="020F0502020204030204" pitchFamily="34" charset="0"/>
            </a:endParaRPr>
          </a:p>
          <a:p>
            <a:pPr>
              <a:lnSpc>
                <a:spcPct val="90000"/>
              </a:lnSpc>
              <a:spcBef>
                <a:spcPts val="241"/>
              </a:spcBef>
            </a:pPr>
            <a:r>
              <a:rPr lang="ca-ES" dirty="0">
                <a:solidFill>
                  <a:srgbClr val="0070C0"/>
                </a:solidFill>
                <a:latin typeface="Calibri" pitchFamily="34" charset="0"/>
                <a:cs typeface="Calibri" panose="020F0502020204030204" pitchFamily="34" charset="0"/>
              </a:rPr>
              <a:t>[La pandèmia ha evidentment reduït els casos en 2020</a:t>
            </a:r>
            <a:r>
              <a:rPr lang="ca-ES" dirty="0" smtClean="0">
                <a:solidFill>
                  <a:srgbClr val="0070C0"/>
                </a:solidFill>
                <a:latin typeface="Calibri" pitchFamily="34" charset="0"/>
                <a:cs typeface="Calibri" panose="020F0502020204030204" pitchFamily="34" charset="0"/>
              </a:rPr>
              <a:t>]. </a:t>
            </a:r>
            <a:endParaRPr lang="ca-ES" sz="1800" b="0" strike="noStrike" spc="-1" dirty="0">
              <a:latin typeface="Calibri" pitchFamily="34" charset="0"/>
              <a:cs typeface="Calibri" panose="020F0502020204030204" pitchFamily="34" charset="0"/>
            </a:endParaRPr>
          </a:p>
          <a:p>
            <a:pPr>
              <a:lnSpc>
                <a:spcPct val="90000"/>
              </a:lnSpc>
              <a:spcBef>
                <a:spcPts val="241"/>
              </a:spcBef>
            </a:pPr>
            <a:endParaRPr lang="ca-ES" sz="1800" b="0" strike="noStrike" spc="-1" dirty="0">
              <a:latin typeface="Calibri" pitchFamily="34" charset="0"/>
              <a:cs typeface="Calibri" panose="020F0502020204030204" pitchFamily="34" charset="0"/>
            </a:endParaRPr>
          </a:p>
          <a:p>
            <a:pPr>
              <a:lnSpc>
                <a:spcPct val="90000"/>
              </a:lnSpc>
              <a:spcBef>
                <a:spcPts val="241"/>
              </a:spcBef>
            </a:pPr>
            <a:r>
              <a:rPr lang="ca-ES" sz="1800" b="0" strike="noStrike" spc="-1" dirty="0">
                <a:solidFill>
                  <a:srgbClr val="0070C0"/>
                </a:solidFill>
                <a:latin typeface="Calibri" panose="020F0502020204030204" pitchFamily="34" charset="0"/>
                <a:cs typeface="Calibri" panose="020F0502020204030204" pitchFamily="34" charset="0"/>
              </a:rPr>
              <a:t> - </a:t>
            </a:r>
            <a:r>
              <a:rPr lang="ca-ES" sz="1800" b="1" u="sng" strike="noStrike" spc="-1" dirty="0">
                <a:solidFill>
                  <a:srgbClr val="0070C0"/>
                </a:solidFill>
                <a:uFillTx/>
                <a:latin typeface="Calibri" panose="020F0502020204030204" pitchFamily="34" charset="0"/>
                <a:cs typeface="Calibri" panose="020F0502020204030204" pitchFamily="34" charset="0"/>
              </a:rPr>
              <a:t>Cursos para Matrimonis ALPHA</a:t>
            </a:r>
            <a:r>
              <a:rPr lang="ca-ES" sz="1800" b="1" strike="noStrike" spc="-1" dirty="0">
                <a:solidFill>
                  <a:srgbClr val="0070C0"/>
                </a:solidFill>
                <a:latin typeface="Calibri" panose="020F0502020204030204" pitchFamily="34" charset="0"/>
                <a:cs typeface="Calibri" panose="020F0502020204030204" pitchFamily="34" charset="0"/>
              </a:rPr>
              <a:t>: </a:t>
            </a:r>
            <a:endParaRPr lang="ca-ES" sz="1800" b="0" strike="noStrike" spc="-1" dirty="0">
              <a:latin typeface="Calibri" panose="020F0502020204030204" pitchFamily="34" charset="0"/>
              <a:cs typeface="Calibri" panose="020F0502020204030204" pitchFamily="34" charset="0"/>
            </a:endParaRPr>
          </a:p>
          <a:p>
            <a:pPr lvl="0">
              <a:lnSpc>
                <a:spcPct val="90000"/>
              </a:lnSpc>
              <a:spcBef>
                <a:spcPct val="20000"/>
              </a:spcBef>
            </a:pPr>
            <a:r>
              <a:rPr lang="ca-ES" b="1" dirty="0">
                <a:solidFill>
                  <a:srgbClr val="0070C0"/>
                </a:solidFill>
                <a:latin typeface="Calibri" panose="020F0502020204030204" pitchFamily="34" charset="0"/>
                <a:cs typeface="Calibri" panose="020F0502020204030204" pitchFamily="34" charset="0"/>
              </a:rPr>
              <a:t>2019: </a:t>
            </a:r>
            <a:r>
              <a:rPr lang="ca-ES" dirty="0">
                <a:solidFill>
                  <a:srgbClr val="0070C0"/>
                </a:solidFill>
                <a:latin typeface="Calibri" panose="020F0502020204030204" pitchFamily="34" charset="0"/>
                <a:cs typeface="Calibri" panose="020F0502020204030204" pitchFamily="34" charset="0"/>
              </a:rPr>
              <a:t>s’han realitzat 2 cursos:</a:t>
            </a:r>
          </a:p>
          <a:p>
            <a:pPr lvl="0">
              <a:lnSpc>
                <a:spcPct val="90000"/>
              </a:lnSpc>
              <a:spcBef>
                <a:spcPct val="20000"/>
              </a:spcBef>
            </a:pPr>
            <a:r>
              <a:rPr lang="ca-ES" dirty="0">
                <a:solidFill>
                  <a:srgbClr val="0070C0"/>
                </a:solidFill>
                <a:latin typeface="Calibri" panose="020F0502020204030204" pitchFamily="34" charset="0"/>
                <a:cs typeface="Calibri" panose="020F0502020204030204" pitchFamily="34" charset="0"/>
              </a:rPr>
              <a:t>            a </a:t>
            </a:r>
            <a:r>
              <a:rPr lang="ca-ES" b="1" dirty="0">
                <a:solidFill>
                  <a:srgbClr val="0070C0"/>
                </a:solidFill>
                <a:latin typeface="Calibri" panose="020F0502020204030204" pitchFamily="34" charset="0"/>
                <a:cs typeface="Calibri" panose="020F0502020204030204" pitchFamily="34" charset="0"/>
              </a:rPr>
              <a:t>Terrassa, </a:t>
            </a:r>
            <a:r>
              <a:rPr lang="ca-ES" dirty="0">
                <a:solidFill>
                  <a:srgbClr val="0070C0"/>
                </a:solidFill>
                <a:latin typeface="Calibri" panose="020F0502020204030204" pitchFamily="34" charset="0"/>
                <a:cs typeface="Calibri" panose="020F0502020204030204" pitchFamily="34" charset="0"/>
              </a:rPr>
              <a:t>parròquia del Carme, febrer/març (8 parelles)</a:t>
            </a:r>
          </a:p>
          <a:p>
            <a:pPr lvl="0">
              <a:lnSpc>
                <a:spcPct val="90000"/>
              </a:lnSpc>
              <a:spcBef>
                <a:spcPct val="20000"/>
              </a:spcBef>
            </a:pPr>
            <a:r>
              <a:rPr lang="ca-ES" dirty="0">
                <a:solidFill>
                  <a:srgbClr val="0070C0"/>
                </a:solidFill>
                <a:latin typeface="Calibri" panose="020F0502020204030204" pitchFamily="34" charset="0"/>
                <a:cs typeface="Calibri" panose="020F0502020204030204" pitchFamily="34" charset="0"/>
              </a:rPr>
              <a:t>            a </a:t>
            </a:r>
            <a:r>
              <a:rPr lang="ca-ES" b="1" dirty="0">
                <a:solidFill>
                  <a:srgbClr val="0070C0"/>
                </a:solidFill>
                <a:latin typeface="Calibri" panose="020F0502020204030204" pitchFamily="34" charset="0"/>
                <a:cs typeface="Calibri" panose="020F0502020204030204" pitchFamily="34" charset="0"/>
              </a:rPr>
              <a:t>Montornès</a:t>
            </a:r>
            <a:r>
              <a:rPr lang="ca-ES" dirty="0">
                <a:solidFill>
                  <a:srgbClr val="0070C0"/>
                </a:solidFill>
                <a:latin typeface="Calibri" panose="020F0502020204030204" pitchFamily="34" charset="0"/>
                <a:cs typeface="Calibri" panose="020F0502020204030204" pitchFamily="34" charset="0"/>
              </a:rPr>
              <a:t>, parròquia S. Sadurní, octubre/novembre (9 parelles)</a:t>
            </a:r>
          </a:p>
          <a:p>
            <a:pPr lvl="0">
              <a:lnSpc>
                <a:spcPct val="90000"/>
              </a:lnSpc>
              <a:spcBef>
                <a:spcPct val="20000"/>
              </a:spcBef>
            </a:pPr>
            <a:r>
              <a:rPr lang="ca-ES" b="1" dirty="0">
                <a:solidFill>
                  <a:srgbClr val="0070C0"/>
                </a:solidFill>
                <a:latin typeface="Calibri" panose="020F0502020204030204" pitchFamily="34" charset="0"/>
                <a:cs typeface="Calibri" panose="020F0502020204030204" pitchFamily="34" charset="0"/>
              </a:rPr>
              <a:t>2020</a:t>
            </a:r>
            <a:r>
              <a:rPr lang="ca-ES" dirty="0">
                <a:solidFill>
                  <a:srgbClr val="0070C0"/>
                </a:solidFill>
                <a:latin typeface="Calibri" panose="020F0502020204030204" pitchFamily="34" charset="0"/>
                <a:cs typeface="Calibri" panose="020F0502020204030204" pitchFamily="34" charset="0"/>
              </a:rPr>
              <a:t>: s’ha realitzat un curs a </a:t>
            </a:r>
            <a:r>
              <a:rPr lang="ca-ES" b="1" dirty="0">
                <a:solidFill>
                  <a:srgbClr val="0070C0"/>
                </a:solidFill>
                <a:latin typeface="Calibri" panose="020F0502020204030204" pitchFamily="34" charset="0"/>
                <a:cs typeface="Calibri" panose="020F0502020204030204" pitchFamily="34" charset="0"/>
              </a:rPr>
              <a:t>Granollers</a:t>
            </a:r>
            <a:r>
              <a:rPr lang="ca-ES" dirty="0">
                <a:solidFill>
                  <a:srgbClr val="0070C0"/>
                </a:solidFill>
                <a:latin typeface="Calibri" panose="020F0502020204030204" pitchFamily="34" charset="0"/>
                <a:cs typeface="Calibri" panose="020F0502020204030204" pitchFamily="34" charset="0"/>
              </a:rPr>
              <a:t> (Fundació El Xiprer) amb 9 parelles</a:t>
            </a:r>
          </a:p>
          <a:p>
            <a:pPr>
              <a:lnSpc>
                <a:spcPct val="90000"/>
              </a:lnSpc>
              <a:spcBef>
                <a:spcPts val="241"/>
              </a:spcBef>
            </a:pPr>
            <a:endParaRPr lang="ca-ES" sz="1800" b="0" strike="noStrike" spc="-1" dirty="0">
              <a:latin typeface="Calibri" panose="020F0502020204030204" pitchFamily="34" charset="0"/>
              <a:cs typeface="Calibri" panose="020F0502020204030204" pitchFamily="34" charset="0"/>
            </a:endParaRPr>
          </a:p>
          <a:p>
            <a:pPr>
              <a:lnSpc>
                <a:spcPct val="90000"/>
              </a:lnSpc>
              <a:spcBef>
                <a:spcPts val="241"/>
              </a:spcBef>
            </a:pPr>
            <a:endParaRPr lang="ca-ES" sz="1800" b="0" strike="noStrike" spc="-1" dirty="0">
              <a:latin typeface="Calibri" panose="020F0502020204030204" pitchFamily="34" charset="0"/>
              <a:cs typeface="Calibri" panose="020F0502020204030204" pitchFamily="34" charset="0"/>
            </a:endParaRPr>
          </a:p>
          <a:p>
            <a:pPr>
              <a:lnSpc>
                <a:spcPct val="90000"/>
              </a:lnSpc>
              <a:spcBef>
                <a:spcPts val="241"/>
              </a:spcBef>
            </a:pPr>
            <a:r>
              <a:rPr lang="ca-ES" sz="1800" b="0" strike="noStrike" spc="-1" dirty="0">
                <a:solidFill>
                  <a:srgbClr val="0070C0"/>
                </a:solidFill>
                <a:latin typeface="Calibri" panose="020F0502020204030204" pitchFamily="34" charset="0"/>
                <a:cs typeface="Calibri" panose="020F0502020204030204" pitchFamily="34" charset="0"/>
              </a:rPr>
              <a:t>- </a:t>
            </a:r>
            <a:r>
              <a:rPr lang="ca-ES" sz="1800" b="1" u="sng" strike="noStrike" spc="-1" dirty="0">
                <a:solidFill>
                  <a:srgbClr val="0070C0"/>
                </a:solidFill>
                <a:uFillTx/>
                <a:latin typeface="Calibri" panose="020F0502020204030204" pitchFamily="34" charset="0"/>
                <a:cs typeface="Calibri" panose="020F0502020204030204" pitchFamily="34" charset="0"/>
              </a:rPr>
              <a:t>M</a:t>
            </a:r>
            <a:r>
              <a:rPr lang="ca-ES" sz="1800" b="1" strike="noStrike" spc="-1" dirty="0">
                <a:solidFill>
                  <a:srgbClr val="0070C0"/>
                </a:solidFill>
                <a:uFillTx/>
                <a:latin typeface="Calibri" panose="020F0502020204030204" pitchFamily="34" charset="0"/>
                <a:cs typeface="Calibri" panose="020F0502020204030204" pitchFamily="34" charset="0"/>
              </a:rPr>
              <a:t>ètodes</a:t>
            </a:r>
            <a:r>
              <a:rPr lang="ca-ES" sz="1800" strike="noStrike" spc="-1" dirty="0">
                <a:solidFill>
                  <a:srgbClr val="0070C0"/>
                </a:solidFill>
                <a:latin typeface="Calibri" panose="020F0502020204030204" pitchFamily="34" charset="0"/>
                <a:cs typeface="Calibri" panose="020F0502020204030204" pitchFamily="34" charset="0"/>
              </a:rPr>
              <a:t> </a:t>
            </a:r>
            <a:r>
              <a:rPr lang="ca-ES" sz="1800" b="1" u="sng" strike="noStrike" spc="-1" dirty="0">
                <a:solidFill>
                  <a:srgbClr val="0070C0"/>
                </a:solidFill>
                <a:uFillTx/>
                <a:latin typeface="Calibri" panose="020F0502020204030204" pitchFamily="34" charset="0"/>
                <a:cs typeface="Calibri" panose="020F0502020204030204" pitchFamily="34" charset="0"/>
              </a:rPr>
              <a:t>N</a:t>
            </a:r>
            <a:r>
              <a:rPr lang="ca-ES" sz="1800" b="1" strike="noStrike" spc="-1" dirty="0">
                <a:solidFill>
                  <a:srgbClr val="0070C0"/>
                </a:solidFill>
                <a:uFillTx/>
                <a:latin typeface="Calibri" panose="020F0502020204030204" pitchFamily="34" charset="0"/>
                <a:cs typeface="Calibri" panose="020F0502020204030204" pitchFamily="34" charset="0"/>
              </a:rPr>
              <a:t>aturals</a:t>
            </a:r>
            <a:r>
              <a:rPr lang="ca-ES" sz="1800" b="1" strike="noStrike" spc="-1" dirty="0">
                <a:solidFill>
                  <a:srgbClr val="0070C0"/>
                </a:solidFill>
                <a:latin typeface="Calibri" panose="020F0502020204030204" pitchFamily="34" charset="0"/>
                <a:cs typeface="Calibri" panose="020F0502020204030204" pitchFamily="34" charset="0"/>
              </a:rPr>
              <a:t> </a:t>
            </a:r>
            <a:r>
              <a:rPr lang="ca-ES" sz="1800" b="0" strike="noStrike" spc="-1" dirty="0">
                <a:solidFill>
                  <a:srgbClr val="0070C0"/>
                </a:solidFill>
                <a:latin typeface="Calibri" panose="020F0502020204030204" pitchFamily="34" charset="0"/>
                <a:cs typeface="Calibri" panose="020F0502020204030204" pitchFamily="34" charset="0"/>
              </a:rPr>
              <a:t>de </a:t>
            </a:r>
            <a:r>
              <a:rPr lang="ca-ES" sz="1800" b="1" u="sng" strike="noStrike" spc="-1" dirty="0">
                <a:solidFill>
                  <a:srgbClr val="0070C0"/>
                </a:solidFill>
                <a:uFillTx/>
                <a:latin typeface="Calibri" panose="020F0502020204030204" pitchFamily="34" charset="0"/>
                <a:cs typeface="Calibri" panose="020F0502020204030204" pitchFamily="34" charset="0"/>
              </a:rPr>
              <a:t>R</a:t>
            </a:r>
            <a:r>
              <a:rPr lang="ca-ES" sz="1800" b="1" strike="noStrike" spc="-1" dirty="0">
                <a:solidFill>
                  <a:srgbClr val="0070C0"/>
                </a:solidFill>
                <a:uFillTx/>
                <a:latin typeface="Calibri" panose="020F0502020204030204" pitchFamily="34" charset="0"/>
                <a:cs typeface="Calibri" panose="020F0502020204030204" pitchFamily="34" charset="0"/>
              </a:rPr>
              <a:t>econeixement</a:t>
            </a:r>
            <a:r>
              <a:rPr lang="ca-ES" sz="1800" b="0" strike="noStrike" spc="-1" dirty="0">
                <a:solidFill>
                  <a:srgbClr val="0070C0"/>
                </a:solidFill>
                <a:latin typeface="Calibri" panose="020F0502020204030204" pitchFamily="34" charset="0"/>
                <a:cs typeface="Calibri" panose="020F0502020204030204" pitchFamily="34" charset="0"/>
              </a:rPr>
              <a:t> de la </a:t>
            </a:r>
            <a:r>
              <a:rPr lang="ca-ES" sz="1800" b="1" u="sng" strike="noStrike" spc="-1" dirty="0">
                <a:solidFill>
                  <a:srgbClr val="0070C0"/>
                </a:solidFill>
                <a:uFillTx/>
                <a:latin typeface="Calibri" panose="020F0502020204030204" pitchFamily="34" charset="0"/>
                <a:cs typeface="Calibri" panose="020F0502020204030204" pitchFamily="34" charset="0"/>
              </a:rPr>
              <a:t>F</a:t>
            </a:r>
            <a:r>
              <a:rPr lang="ca-ES" sz="1800" b="1" strike="noStrike" spc="-1" dirty="0">
                <a:solidFill>
                  <a:srgbClr val="0070C0"/>
                </a:solidFill>
                <a:uFillTx/>
                <a:latin typeface="Calibri" panose="020F0502020204030204" pitchFamily="34" charset="0"/>
                <a:cs typeface="Calibri" panose="020F0502020204030204" pitchFamily="34" charset="0"/>
              </a:rPr>
              <a:t>ertilitat</a:t>
            </a:r>
            <a:r>
              <a:rPr lang="ca-ES" sz="1800" b="0" strike="noStrike" spc="-1" dirty="0">
                <a:solidFill>
                  <a:srgbClr val="0070C0"/>
                </a:solidFill>
                <a:latin typeface="Calibri" panose="020F0502020204030204" pitchFamily="34" charset="0"/>
                <a:cs typeface="Calibri" panose="020F0502020204030204" pitchFamily="34" charset="0"/>
              </a:rPr>
              <a:t> segons el Mètode Billings: </a:t>
            </a:r>
            <a:endParaRPr lang="ca-ES" sz="1800" b="0" strike="noStrike" spc="-1" dirty="0">
              <a:latin typeface="Calibri" panose="020F0502020204030204" pitchFamily="34" charset="0"/>
              <a:cs typeface="Calibri" panose="020F0502020204030204" pitchFamily="34" charset="0"/>
            </a:endParaRPr>
          </a:p>
          <a:p>
            <a:pPr lvl="0">
              <a:lnSpc>
                <a:spcPct val="90000"/>
              </a:lnSpc>
              <a:spcBef>
                <a:spcPct val="20000"/>
              </a:spcBef>
            </a:pPr>
            <a:r>
              <a:rPr lang="ca-ES" b="1" dirty="0">
                <a:solidFill>
                  <a:srgbClr val="0070C0"/>
                </a:solidFill>
                <a:latin typeface="Calibri" panose="020F0502020204030204" pitchFamily="34" charset="0"/>
                <a:cs typeface="Calibri" panose="020F0502020204030204" pitchFamily="34" charset="0"/>
              </a:rPr>
              <a:t>2019</a:t>
            </a:r>
            <a:r>
              <a:rPr lang="ca-ES" dirty="0">
                <a:solidFill>
                  <a:srgbClr val="0070C0"/>
                </a:solidFill>
                <a:latin typeface="Calibri" panose="020F0502020204030204" pitchFamily="34" charset="0"/>
                <a:cs typeface="Calibri" panose="020F0502020204030204" pitchFamily="34" charset="0"/>
              </a:rPr>
              <a:t>: s'han assistit </a:t>
            </a:r>
            <a:r>
              <a:rPr lang="ca-ES" b="1" dirty="0">
                <a:solidFill>
                  <a:srgbClr val="0070C0"/>
                </a:solidFill>
                <a:latin typeface="Calibri" panose="020F0502020204030204" pitchFamily="34" charset="0"/>
                <a:cs typeface="Calibri" panose="020F0502020204030204" pitchFamily="34" charset="0"/>
              </a:rPr>
              <a:t>5 parelles</a:t>
            </a:r>
            <a:r>
              <a:rPr lang="ca-ES" dirty="0">
                <a:solidFill>
                  <a:srgbClr val="0070C0"/>
                </a:solidFill>
                <a:latin typeface="Calibri" panose="020F0502020204030204" pitchFamily="34" charset="0"/>
                <a:cs typeface="Calibri" panose="020F0502020204030204" pitchFamily="34" charset="0"/>
              </a:rPr>
              <a:t>: 3 a la recerca d'embaràs (que ho van aconseguir), 1 desitjosa de retardar l'embaràs i 1 parella de lactància.. </a:t>
            </a:r>
          </a:p>
          <a:p>
            <a:pPr lvl="0">
              <a:lnSpc>
                <a:spcPct val="90000"/>
              </a:lnSpc>
              <a:spcBef>
                <a:spcPct val="20000"/>
              </a:spcBef>
            </a:pPr>
            <a:r>
              <a:rPr lang="ca-ES" b="1" dirty="0">
                <a:solidFill>
                  <a:srgbClr val="0070C0"/>
                </a:solidFill>
                <a:latin typeface="Calibri" panose="020F0502020204030204" pitchFamily="34" charset="0"/>
                <a:cs typeface="Calibri" panose="020F0502020204030204" pitchFamily="34" charset="0"/>
              </a:rPr>
              <a:t>2020</a:t>
            </a:r>
            <a:r>
              <a:rPr lang="ca-ES" dirty="0">
                <a:solidFill>
                  <a:srgbClr val="0070C0"/>
                </a:solidFill>
                <a:latin typeface="Calibri" panose="020F0502020204030204" pitchFamily="34" charset="0"/>
                <a:cs typeface="Calibri" panose="020F0502020204030204" pitchFamily="34" charset="0"/>
              </a:rPr>
              <a:t>: Es van atendre a </a:t>
            </a:r>
            <a:r>
              <a:rPr lang="ca-ES" b="1" dirty="0">
                <a:solidFill>
                  <a:srgbClr val="0070C0"/>
                </a:solidFill>
                <a:latin typeface="Calibri" panose="020F0502020204030204" pitchFamily="34" charset="0"/>
                <a:cs typeface="Calibri" panose="020F0502020204030204" pitchFamily="34" charset="0"/>
              </a:rPr>
              <a:t>2 parelles </a:t>
            </a:r>
            <a:r>
              <a:rPr lang="ca-ES" dirty="0">
                <a:solidFill>
                  <a:srgbClr val="0070C0"/>
                </a:solidFill>
                <a:latin typeface="Calibri" panose="020F0502020204030204" pitchFamily="34" charset="0"/>
                <a:cs typeface="Calibri" panose="020F0502020204030204" pitchFamily="34" charset="0"/>
              </a:rPr>
              <a:t>(en línia) que desitjaven reconèixer la fertilitat. S'ha realitzat el seguiment on-line i presencial amb parelles ateses en anys anteriors.</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683640" y="248325"/>
            <a:ext cx="7772040" cy="647640"/>
          </a:xfrm>
          <a:prstGeom prst="rect">
            <a:avLst/>
          </a:prstGeom>
          <a:noFill/>
          <a:ln w="9360">
            <a:noFill/>
          </a:ln>
        </p:spPr>
        <p:style>
          <a:lnRef idx="0">
            <a:scrgbClr r="0" g="0" b="0"/>
          </a:lnRef>
          <a:fillRef idx="0">
            <a:scrgbClr r="0" g="0" b="0"/>
          </a:fillRef>
          <a:effectRef idx="0">
            <a:scrgbClr r="0" g="0" b="0"/>
          </a:effectRef>
          <a:fontRef idx="minor"/>
        </p:style>
        <p:txBody>
          <a:bodyPr anchor="ctr">
            <a:normAutofit fontScale="85000" lnSpcReduction="10000"/>
          </a:bodyPr>
          <a:lstStyle/>
          <a:p>
            <a:pPr algn="ctr">
              <a:lnSpc>
                <a:spcPct val="100000"/>
              </a:lnSpc>
            </a:pPr>
            <a:r>
              <a:rPr lang="es-ES" sz="4400" b="0" strike="noStrike" spc="-1" dirty="0">
                <a:solidFill>
                  <a:srgbClr val="953735"/>
                </a:solidFill>
                <a:latin typeface="Calibri"/>
              </a:rPr>
              <a:t>8.2.- </a:t>
            </a:r>
            <a:r>
              <a:rPr lang="ca-ES" sz="4400" b="0" strike="noStrike" spc="-1" dirty="0">
                <a:solidFill>
                  <a:srgbClr val="953735"/>
                </a:solidFill>
                <a:latin typeface="Calibri"/>
              </a:rPr>
              <a:t>Activitats de les realitats del COF</a:t>
            </a:r>
            <a:endParaRPr lang="ca-ES" sz="4400" b="0" strike="noStrike" spc="-1" dirty="0">
              <a:latin typeface="Arial"/>
            </a:endParaRPr>
          </a:p>
        </p:txBody>
      </p:sp>
      <p:sp>
        <p:nvSpPr>
          <p:cNvPr id="129" name="CustomShape 2"/>
          <p:cNvSpPr/>
          <p:nvPr/>
        </p:nvSpPr>
        <p:spPr>
          <a:xfrm>
            <a:off x="205365" y="1146410"/>
            <a:ext cx="8829453" cy="5240741"/>
          </a:xfrm>
          <a:prstGeom prst="rect">
            <a:avLst/>
          </a:prstGeom>
          <a:noFill/>
          <a:ln w="9360">
            <a:noFill/>
          </a:ln>
        </p:spPr>
        <p:style>
          <a:lnRef idx="0">
            <a:scrgbClr r="0" g="0" b="0"/>
          </a:lnRef>
          <a:fillRef idx="0">
            <a:scrgbClr r="0" g="0" b="0"/>
          </a:fillRef>
          <a:effectRef idx="0">
            <a:scrgbClr r="0" g="0" b="0"/>
          </a:effectRef>
          <a:fontRef idx="minor"/>
        </p:style>
        <p:txBody>
          <a:bodyPr/>
          <a:lstStyle/>
          <a:p>
            <a:pPr marL="216000" indent="-216000">
              <a:lnSpc>
                <a:spcPct val="90000"/>
              </a:lnSpc>
              <a:spcBef>
                <a:spcPts val="241"/>
              </a:spcBef>
              <a:buClr>
                <a:srgbClr val="0070C0"/>
              </a:buClr>
              <a:buFont typeface="StarSymbol"/>
              <a:buChar char="-"/>
            </a:pPr>
            <a:r>
              <a:rPr lang="ca-ES" sz="1800" b="1" u="sng" strike="noStrike" spc="-1" dirty="0">
                <a:solidFill>
                  <a:srgbClr val="0070C0"/>
                </a:solidFill>
                <a:uFillTx/>
                <a:latin typeface="Calibri"/>
              </a:rPr>
              <a:t>E</a:t>
            </a:r>
            <a:r>
              <a:rPr lang="ca-ES" sz="1800" b="1" strike="noStrike" spc="-1" dirty="0">
                <a:solidFill>
                  <a:srgbClr val="0070C0"/>
                </a:solidFill>
                <a:uFillTx/>
                <a:latin typeface="Calibri"/>
              </a:rPr>
              <a:t>ducació</a:t>
            </a:r>
            <a:r>
              <a:rPr lang="ca-ES" sz="1800" b="1" u="sng" strike="noStrike" spc="-1" dirty="0">
                <a:solidFill>
                  <a:srgbClr val="0070C0"/>
                </a:solidFill>
                <a:latin typeface="Calibri"/>
              </a:rPr>
              <a:t> </a:t>
            </a:r>
            <a:r>
              <a:rPr lang="ca-ES" sz="1800" b="1" u="sng" strike="noStrike" spc="-1" dirty="0">
                <a:solidFill>
                  <a:srgbClr val="0070C0"/>
                </a:solidFill>
                <a:uFillTx/>
                <a:latin typeface="Calibri"/>
              </a:rPr>
              <a:t>A</a:t>
            </a:r>
            <a:r>
              <a:rPr lang="ca-ES" sz="1800" b="1" strike="noStrike" spc="-1" dirty="0">
                <a:solidFill>
                  <a:srgbClr val="0070C0"/>
                </a:solidFill>
                <a:uFillTx/>
                <a:latin typeface="Calibri"/>
              </a:rPr>
              <a:t>fectiva i</a:t>
            </a:r>
            <a:r>
              <a:rPr lang="ca-ES" sz="1800" b="1" strike="noStrike" spc="-1" dirty="0">
                <a:solidFill>
                  <a:srgbClr val="0070C0"/>
                </a:solidFill>
                <a:latin typeface="Calibri"/>
              </a:rPr>
              <a:t> </a:t>
            </a:r>
            <a:r>
              <a:rPr lang="ca-ES" sz="1800" b="1" u="sng" strike="noStrike" spc="-1" dirty="0">
                <a:solidFill>
                  <a:srgbClr val="0070C0"/>
                </a:solidFill>
                <a:uFillTx/>
                <a:latin typeface="Calibri"/>
              </a:rPr>
              <a:t>S</a:t>
            </a:r>
            <a:r>
              <a:rPr lang="ca-ES" sz="1800" b="1" strike="noStrike" spc="-1" dirty="0">
                <a:solidFill>
                  <a:srgbClr val="0070C0"/>
                </a:solidFill>
                <a:latin typeface="Calibri"/>
              </a:rPr>
              <a:t>exual (Grup EAS)</a:t>
            </a:r>
            <a:r>
              <a:rPr lang="ca-ES" sz="1800" b="0" strike="noStrike" spc="-1" dirty="0">
                <a:solidFill>
                  <a:srgbClr val="0070C0"/>
                </a:solidFill>
                <a:latin typeface="Calibri"/>
              </a:rPr>
              <a:t>: </a:t>
            </a:r>
            <a:endParaRPr lang="ca-ES" sz="1800" b="0" strike="noStrike" spc="-1" dirty="0">
              <a:latin typeface="Arial"/>
            </a:endParaRPr>
          </a:p>
          <a:p>
            <a:pPr>
              <a:lnSpc>
                <a:spcPct val="90000"/>
              </a:lnSpc>
              <a:spcBef>
                <a:spcPts val="241"/>
              </a:spcBef>
            </a:pPr>
            <a:endParaRPr lang="ca-ES" sz="1800" b="0" strike="noStrike" spc="-1" dirty="0">
              <a:latin typeface="Arial"/>
            </a:endParaRPr>
          </a:p>
          <a:p>
            <a:pPr>
              <a:lnSpc>
                <a:spcPct val="90000"/>
              </a:lnSpc>
              <a:spcBef>
                <a:spcPts val="241"/>
              </a:spcBef>
            </a:pPr>
            <a:r>
              <a:rPr lang="ca-ES" spc="-1" dirty="0">
                <a:solidFill>
                  <a:srgbClr val="0070C0"/>
                </a:solidFill>
                <a:latin typeface="Calibri"/>
              </a:rPr>
              <a:t>En </a:t>
            </a:r>
            <a:r>
              <a:rPr lang="ca-ES" b="1" spc="-1" dirty="0">
                <a:solidFill>
                  <a:srgbClr val="0070C0"/>
                </a:solidFill>
                <a:latin typeface="Calibri"/>
              </a:rPr>
              <a:t>2019</a:t>
            </a:r>
            <a:r>
              <a:rPr lang="ca-ES" spc="-1" dirty="0">
                <a:solidFill>
                  <a:srgbClr val="0070C0"/>
                </a:solidFill>
                <a:latin typeface="Calibri"/>
              </a:rPr>
              <a:t> i </a:t>
            </a:r>
            <a:r>
              <a:rPr lang="ca-ES" b="1" spc="-1" dirty="0">
                <a:solidFill>
                  <a:srgbClr val="0070C0"/>
                </a:solidFill>
                <a:latin typeface="Calibri"/>
              </a:rPr>
              <a:t>2020:</a:t>
            </a:r>
          </a:p>
          <a:p>
            <a:pPr>
              <a:lnSpc>
                <a:spcPct val="90000"/>
              </a:lnSpc>
              <a:spcBef>
                <a:spcPts val="241"/>
              </a:spcBef>
            </a:pPr>
            <a:endParaRPr lang="ca-ES" b="1" spc="-1" dirty="0">
              <a:solidFill>
                <a:srgbClr val="0070C0"/>
              </a:solidFill>
              <a:latin typeface="Calibri"/>
            </a:endParaRP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Xerrada a professores d'infantil "AFECTIVITAT I SEXUALITAT 0-5anys" al feb'19.</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Xerrada per a pares a Sabadell "Com parlar de sexualitat amb els nostres fills" 14 març'19.</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Xerrada a grup de joves de la parròquia de Castelldefels (març-abril al 2019).</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2 sessions per curs a 1r d'ESO de maig a juny 2019.</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Xerrada "Com parlem de sexualitat als nostres alumnes" per a professors de 6è de primària de les escoles del Bisbat de Terrassa a novembre 2019.</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Xerrada d'afectivitat i sexualitat en 1r de Batxillerat (2 sessions) al desembre 2019.</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Xerrada a professores d'infantil "AFECTIVITAT I SEXUALITAT 0-5anys" al gener 2020.</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"Com eduquem els nostres fills en temes d'afectivitat i sexualitat?" Xerrada per a pares de diverses parròquies de Montornès i Parets de Vallès, al febrer 2020.</a:t>
            </a:r>
          </a:p>
          <a:p>
            <a:pPr marL="285750" indent="-285750">
              <a:lnSpc>
                <a:spcPct val="90000"/>
              </a:lnSpc>
              <a:spcBef>
                <a:spcPts val="241"/>
              </a:spcBef>
              <a:buFont typeface="Calibri" panose="020F0502020204030204" pitchFamily="34" charset="0"/>
              <a:buChar char="⁻"/>
            </a:pPr>
            <a:r>
              <a:rPr lang="ca-ES" spc="-1" dirty="0">
                <a:solidFill>
                  <a:srgbClr val="0070C0"/>
                </a:solidFill>
                <a:latin typeface="Calibri"/>
              </a:rPr>
              <a:t>Xerrada de formació a la parròquia: "El nuviatge cristià per a joves universitaris" 16 de febrer de 2020.</a:t>
            </a:r>
          </a:p>
          <a:p>
            <a:pPr>
              <a:lnSpc>
                <a:spcPct val="90000"/>
              </a:lnSpc>
              <a:spcBef>
                <a:spcPts val="241"/>
              </a:spcBef>
            </a:pPr>
            <a:endParaRPr lang="ca-ES" spc="-1" dirty="0">
              <a:solidFill>
                <a:srgbClr val="0070C0"/>
              </a:solidFill>
              <a:latin typeface="Calibri"/>
            </a:endParaRPr>
          </a:p>
          <a:p>
            <a:pPr>
              <a:lnSpc>
                <a:spcPct val="90000"/>
              </a:lnSpc>
              <a:spcBef>
                <a:spcPts val="241"/>
              </a:spcBef>
            </a:pPr>
            <a:r>
              <a:rPr lang="ca-ES" spc="-1" dirty="0">
                <a:solidFill>
                  <a:srgbClr val="0070C0"/>
                </a:solidFill>
                <a:latin typeface="Calibri"/>
              </a:rPr>
              <a:t>Algunes trobades es realitzen fora de la nostra diòcesi.</a:t>
            </a:r>
          </a:p>
          <a:p>
            <a:pPr>
              <a:lnSpc>
                <a:spcPct val="90000"/>
              </a:lnSpc>
              <a:spcBef>
                <a:spcPts val="241"/>
              </a:spcBef>
            </a:pPr>
            <a:endParaRPr lang="ca-ES" sz="1800" b="1" strike="noStrike" spc="-1" dirty="0">
              <a:solidFill>
                <a:srgbClr val="0070C0"/>
              </a:solidFill>
              <a:latin typeface="Calibri"/>
            </a:endParaRPr>
          </a:p>
          <a:p>
            <a:pPr>
              <a:lnSpc>
                <a:spcPct val="90000"/>
              </a:lnSpc>
              <a:spcBef>
                <a:spcPts val="241"/>
              </a:spcBef>
            </a:pPr>
            <a:endParaRPr lang="ca-ES" b="1" spc="-1" dirty="0">
              <a:solidFill>
                <a:srgbClr val="0070C0"/>
              </a:solidFill>
              <a:latin typeface="Calibri"/>
            </a:endParaRPr>
          </a:p>
          <a:p>
            <a:pPr>
              <a:lnSpc>
                <a:spcPct val="90000"/>
              </a:lnSpc>
              <a:spcBef>
                <a:spcPts val="241"/>
              </a:spcBef>
            </a:pPr>
            <a:endParaRPr lang="ca-ES" sz="1800" b="0" strike="noStrike" spc="-1" dirty="0">
              <a:latin typeface="Arial"/>
            </a:endParaRPr>
          </a:p>
        </p:txBody>
      </p:sp>
      <p:sp>
        <p:nvSpPr>
          <p:cNvPr id="4" name="3 Rectángulo"/>
          <p:cNvSpPr/>
          <p:nvPr/>
        </p:nvSpPr>
        <p:spPr>
          <a:xfrm>
            <a:off x="341194" y="2142699"/>
            <a:ext cx="7601803" cy="341632"/>
          </a:xfrm>
          <a:prstGeom prst="rect">
            <a:avLst/>
          </a:prstGeom>
        </p:spPr>
        <p:txBody>
          <a:bodyPr wrap="square">
            <a:spAutoFit/>
          </a:bodyPr>
          <a:lstStyle/>
          <a:p>
            <a:pPr marL="285750" lvl="0" indent="-285750">
              <a:lnSpc>
                <a:spcPct val="90000"/>
              </a:lnSpc>
              <a:spcBef>
                <a:spcPct val="20000"/>
              </a:spcBef>
              <a:spcAft>
                <a:spcPts val="0"/>
              </a:spcAft>
              <a:buFontTx/>
              <a:buChar char="-"/>
              <a:defRPr/>
            </a:pPr>
            <a:endParaRPr lang="ca-ES" dirty="0">
              <a:solidFill>
                <a:srgbClr val="0070C0"/>
              </a:solidFill>
              <a:latin typeface="Calibri"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684360" y="333360"/>
            <a:ext cx="7772040" cy="863280"/>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9.- </a:t>
            </a:r>
            <a:r>
              <a:rPr lang="ca-ES" sz="4400" b="0" strike="noStrike" spc="-1" dirty="0">
                <a:solidFill>
                  <a:srgbClr val="953735"/>
                </a:solidFill>
                <a:latin typeface="Calibri"/>
              </a:rPr>
              <a:t>Els nostres límits</a:t>
            </a:r>
            <a:endParaRPr lang="ca-ES" sz="4400" b="0" strike="noStrike" spc="-1" dirty="0">
              <a:solidFill>
                <a:srgbClr val="000000"/>
              </a:solidFill>
              <a:latin typeface="Arial"/>
            </a:endParaRPr>
          </a:p>
        </p:txBody>
      </p:sp>
      <p:sp>
        <p:nvSpPr>
          <p:cNvPr id="131" name="TextShape 2"/>
          <p:cNvSpPr txBox="1"/>
          <p:nvPr/>
        </p:nvSpPr>
        <p:spPr>
          <a:xfrm>
            <a:off x="323640" y="1340640"/>
            <a:ext cx="8496000" cy="5040000"/>
          </a:xfrm>
          <a:prstGeom prst="rect">
            <a:avLst/>
          </a:prstGeom>
          <a:noFill/>
          <a:ln w="9360">
            <a:noFill/>
          </a:ln>
        </p:spPr>
        <p:txBody>
          <a:bodyPr>
            <a:normAutofit/>
          </a:bodyPr>
          <a:lstStyle/>
          <a:p>
            <a:pPr>
              <a:lnSpc>
                <a:spcPct val="90000"/>
              </a:lnSpc>
              <a:spcBef>
                <a:spcPts val="400"/>
              </a:spcBef>
            </a:pPr>
            <a:r>
              <a:rPr lang="ca-ES" sz="2000" b="0" strike="noStrike" spc="-1" dirty="0">
                <a:solidFill>
                  <a:srgbClr val="0070C0"/>
                </a:solidFill>
                <a:latin typeface="Calibri"/>
              </a:rPr>
              <a:t>Som conscients del limitada que és la nostra acció en front a la infinita necessitat de l’home. Haver optat per la </a:t>
            </a:r>
            <a:r>
              <a:rPr lang="ca-ES" sz="2000" b="1" strike="noStrike" spc="-1" dirty="0">
                <a:solidFill>
                  <a:srgbClr val="0070C0"/>
                </a:solidFill>
                <a:latin typeface="Calibri"/>
              </a:rPr>
              <a:t>gratuïtat</a:t>
            </a:r>
            <a:r>
              <a:rPr lang="ca-ES" sz="2000" b="0" strike="noStrike" spc="-1" dirty="0">
                <a:solidFill>
                  <a:srgbClr val="0070C0"/>
                </a:solidFill>
                <a:latin typeface="Calibri"/>
              </a:rPr>
              <a:t> imposa també limitacions a les possibilitats d’atendre les necessitats. </a:t>
            </a:r>
          </a:p>
          <a:p>
            <a:pPr>
              <a:lnSpc>
                <a:spcPct val="90000"/>
              </a:lnSpc>
              <a:spcBef>
                <a:spcPts val="400"/>
              </a:spcBef>
            </a:pPr>
            <a:r>
              <a:rPr lang="ca-ES" sz="2000" spc="-1" dirty="0">
                <a:solidFill>
                  <a:srgbClr val="0070C0"/>
                </a:solidFill>
                <a:latin typeface="Calibri"/>
              </a:rPr>
              <a:t>El nostre</a:t>
            </a:r>
            <a:r>
              <a:rPr lang="ca-ES" sz="2000" b="0" strike="noStrike" spc="-1" dirty="0">
                <a:solidFill>
                  <a:srgbClr val="0070C0"/>
                </a:solidFill>
                <a:latin typeface="Calibri"/>
              </a:rPr>
              <a:t> punt de partida és la </a:t>
            </a:r>
            <a:r>
              <a:rPr lang="ca-ES" sz="2000" b="1" strike="noStrike" spc="-1" dirty="0">
                <a:solidFill>
                  <a:srgbClr val="0070C0"/>
                </a:solidFill>
                <a:latin typeface="Calibri"/>
              </a:rPr>
              <a:t>consciència de la nostra pobresa</a:t>
            </a:r>
            <a:r>
              <a:rPr lang="ca-ES" sz="2000" b="0" strike="noStrike" spc="-1" dirty="0">
                <a:solidFill>
                  <a:srgbClr val="0070C0"/>
                </a:solidFill>
                <a:latin typeface="Calibri"/>
              </a:rPr>
              <a:t>, perquè la nostra força es mostra en la debilitat: és el Senyor qui sana.</a:t>
            </a:r>
          </a:p>
          <a:p>
            <a:pPr>
              <a:lnSpc>
                <a:spcPct val="90000"/>
              </a:lnSpc>
              <a:spcBef>
                <a:spcPts val="400"/>
              </a:spcBef>
            </a:pPr>
            <a:r>
              <a:rPr lang="ca-ES" sz="2000" spc="-1" dirty="0">
                <a:solidFill>
                  <a:srgbClr val="0070C0"/>
                </a:solidFill>
                <a:latin typeface="Calibri"/>
              </a:rPr>
              <a:t>Els serveis gratuïts són l’acollida, el diagnòstic, l’orientació, la mediació i l’escolta i acompanyament.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No podem oferir teràpia ni psicològica ni psiquiàtrica: a les persones que ho desitgen se’ls suggereix  algun professional d’una llista de reconeguda solvència (bons professionals i amb identitat cristiana) que podran fer-se càrrec de les necessitats </a:t>
            </a:r>
            <a:r>
              <a:rPr lang="ca-ES" sz="2000" spc="-1" dirty="0">
                <a:solidFill>
                  <a:srgbClr val="0070C0"/>
                </a:solidFill>
                <a:latin typeface="Calibri"/>
              </a:rPr>
              <a:t>a nivell professional. </a:t>
            </a:r>
            <a:r>
              <a:rPr lang="ca-ES" sz="2000" b="0" strike="noStrike" spc="-1" dirty="0">
                <a:solidFill>
                  <a:srgbClr val="0070C0"/>
                </a:solidFill>
                <a:latin typeface="Calibri"/>
              </a:rPr>
              <a:t>Alguns ofereixen tarifes reduïdes en cas de necessitat. No és la nostra missió oferir diners per ajudar a pal·liar les situacions de necessitat material: és una tasca i un servei de Càritas a qui derivem en casos de necessitat.</a:t>
            </a:r>
            <a:endParaRPr lang="ca-ES" sz="2000" b="0" strike="noStrike" spc="-1" dirty="0">
              <a:latin typeface="Arial"/>
            </a:endParaRPr>
          </a:p>
          <a:p>
            <a:pPr>
              <a:lnSpc>
                <a:spcPct val="90000"/>
              </a:lnSpc>
              <a:spcBef>
                <a:spcPts val="400"/>
              </a:spcBef>
            </a:pPr>
            <a:r>
              <a:rPr lang="ca-ES" sz="2000" spc="-1" dirty="0">
                <a:solidFill>
                  <a:srgbClr val="0070C0"/>
                </a:solidFill>
                <a:latin typeface="Calibri"/>
              </a:rPr>
              <a:t>Encara </a:t>
            </a:r>
            <a:r>
              <a:rPr lang="ca-ES" sz="2000" b="0" strike="noStrike" spc="-1" dirty="0">
                <a:solidFill>
                  <a:srgbClr val="0070C0"/>
                </a:solidFill>
                <a:latin typeface="Calibri"/>
              </a:rPr>
              <a:t>que no podem resoldre totes les situacions i necessitats, sempre podem acompanyar des de l’empatia a les </a:t>
            </a:r>
            <a:r>
              <a:rPr lang="ca-ES" sz="2000" spc="-1" dirty="0">
                <a:solidFill>
                  <a:srgbClr val="0070C0"/>
                </a:solidFill>
                <a:latin typeface="Calibri"/>
              </a:rPr>
              <a:t>persones, com </a:t>
            </a:r>
            <a:r>
              <a:rPr lang="ca-ES" sz="2000" b="1" spc="-1" dirty="0">
                <a:solidFill>
                  <a:srgbClr val="0070C0"/>
                </a:solidFill>
                <a:latin typeface="Calibri"/>
              </a:rPr>
              <a:t>el</a:t>
            </a:r>
            <a:r>
              <a:rPr lang="ca-ES" sz="2000" spc="-1" dirty="0">
                <a:solidFill>
                  <a:srgbClr val="0070C0"/>
                </a:solidFill>
                <a:latin typeface="Calibri"/>
              </a:rPr>
              <a:t> </a:t>
            </a:r>
            <a:r>
              <a:rPr lang="ca-ES" sz="2000" b="1" spc="-1" dirty="0">
                <a:solidFill>
                  <a:srgbClr val="0070C0"/>
                </a:solidFill>
                <a:latin typeface="Calibri"/>
              </a:rPr>
              <a:t>bon samarità</a:t>
            </a:r>
            <a:r>
              <a:rPr lang="ca-ES" sz="2000" spc="-1" dirty="0">
                <a:solidFill>
                  <a:srgbClr val="0070C0"/>
                </a:solidFill>
                <a:latin typeface="Calibri"/>
              </a:rPr>
              <a:t>.</a:t>
            </a:r>
            <a:endParaRPr lang="ca-ES" sz="2000" b="0" strike="noStrike" spc="-1" dirty="0">
              <a:latin typeface="Arial"/>
            </a:endParaRPr>
          </a:p>
          <a:p>
            <a:pPr>
              <a:lnSpc>
                <a:spcPct val="90000"/>
              </a:lnSpc>
              <a:spcBef>
                <a:spcPts val="400"/>
              </a:spcBef>
            </a:pPr>
            <a:endParaRPr lang="es-E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467640" y="300251"/>
            <a:ext cx="8280720" cy="1256389"/>
          </a:xfrm>
          <a:prstGeom prst="rect">
            <a:avLst/>
          </a:prstGeom>
          <a:noFill/>
          <a:ln w="9360">
            <a:noFill/>
          </a:ln>
        </p:spPr>
        <p:txBody>
          <a:bodyPr anchor="ctr"/>
          <a:lstStyle/>
          <a:p>
            <a:pPr algn="ctr">
              <a:lnSpc>
                <a:spcPct val="100000"/>
              </a:lnSpc>
            </a:pPr>
            <a:r>
              <a:rPr lang="es-ES" sz="3600" b="0" strike="noStrike" spc="-1" dirty="0">
                <a:solidFill>
                  <a:srgbClr val="953735"/>
                </a:solidFill>
                <a:latin typeface="Calibri"/>
              </a:rPr>
              <a:t>10.- </a:t>
            </a:r>
            <a:r>
              <a:rPr lang="ca-ES" sz="3600" b="0" strike="noStrike" spc="-1" dirty="0">
                <a:solidFill>
                  <a:srgbClr val="953735"/>
                </a:solidFill>
                <a:latin typeface="Calibri"/>
              </a:rPr>
              <a:t>Enfocament 2021:</a:t>
            </a:r>
          </a:p>
          <a:p>
            <a:pPr algn="ctr">
              <a:lnSpc>
                <a:spcPct val="100000"/>
              </a:lnSpc>
            </a:pPr>
            <a:r>
              <a:rPr lang="ca-ES" sz="3600" spc="-1" dirty="0">
                <a:solidFill>
                  <a:srgbClr val="953735"/>
                </a:solidFill>
                <a:latin typeface="Calibri"/>
              </a:rPr>
              <a:t>Una </a:t>
            </a:r>
            <a:r>
              <a:rPr lang="ca-ES" sz="3600" b="0" strike="noStrike" spc="-1" dirty="0">
                <a:solidFill>
                  <a:srgbClr val="953735"/>
                </a:solidFill>
                <a:latin typeface="Calibri"/>
              </a:rPr>
              <a:t>més gran promoció</a:t>
            </a:r>
            <a:r>
              <a:rPr lang="ca-ES" dirty="0"/>
              <a:t/>
            </a:r>
            <a:br>
              <a:rPr lang="ca-ES" dirty="0"/>
            </a:br>
            <a:endParaRPr lang="ca-ES" sz="3600" b="0" strike="noStrike" spc="-1" dirty="0">
              <a:solidFill>
                <a:srgbClr val="000000"/>
              </a:solidFill>
              <a:latin typeface="Arial"/>
            </a:endParaRPr>
          </a:p>
        </p:txBody>
      </p:sp>
      <p:sp>
        <p:nvSpPr>
          <p:cNvPr id="133" name="TextShape 2"/>
          <p:cNvSpPr txBox="1"/>
          <p:nvPr/>
        </p:nvSpPr>
        <p:spPr>
          <a:xfrm>
            <a:off x="323640" y="1556640"/>
            <a:ext cx="8496000" cy="3902464"/>
          </a:xfrm>
          <a:prstGeom prst="rect">
            <a:avLst/>
          </a:prstGeom>
          <a:noFill/>
          <a:ln w="9360">
            <a:noFill/>
          </a:ln>
        </p:spPr>
        <p:txBody>
          <a:bodyPr>
            <a:normAutofit/>
          </a:bodyPr>
          <a:lstStyle/>
          <a:p>
            <a:pPr>
              <a:lnSpc>
                <a:spcPct val="90000"/>
              </a:lnSpc>
              <a:spcBef>
                <a:spcPts val="400"/>
              </a:spcBef>
            </a:pPr>
            <a:endParaRPr lang="es-ES" sz="2000" b="0" strike="noStrike" spc="-1" dirty="0">
              <a:latin typeface="Arial"/>
            </a:endParaRPr>
          </a:p>
        </p:txBody>
      </p:sp>
      <p:sp>
        <p:nvSpPr>
          <p:cNvPr id="4" name="3 Rectángulo"/>
          <p:cNvSpPr/>
          <p:nvPr/>
        </p:nvSpPr>
        <p:spPr>
          <a:xfrm>
            <a:off x="545910" y="1883391"/>
            <a:ext cx="8175009" cy="3416320"/>
          </a:xfrm>
          <a:prstGeom prst="rect">
            <a:avLst/>
          </a:prstGeom>
        </p:spPr>
        <p:txBody>
          <a:bodyPr wrap="square">
            <a:spAutoFit/>
          </a:bodyPr>
          <a:lstStyle/>
          <a:p>
            <a:pPr>
              <a:lnSpc>
                <a:spcPct val="90000"/>
              </a:lnSpc>
            </a:pPr>
            <a:r>
              <a:rPr lang="ca-ES" sz="2000" dirty="0">
                <a:solidFill>
                  <a:srgbClr val="0070C0"/>
                </a:solidFill>
                <a:latin typeface="Calibri" pitchFamily="34" charset="0"/>
              </a:rPr>
              <a:t>Aquest any </a:t>
            </a:r>
            <a:r>
              <a:rPr lang="ca-ES" sz="2000" b="1" dirty="0">
                <a:solidFill>
                  <a:srgbClr val="0070C0"/>
                </a:solidFill>
                <a:latin typeface="Calibri" pitchFamily="34" charset="0"/>
              </a:rPr>
              <a:t>2020</a:t>
            </a:r>
            <a:r>
              <a:rPr lang="ca-ES" sz="2000" dirty="0">
                <a:solidFill>
                  <a:srgbClr val="0070C0"/>
                </a:solidFill>
                <a:latin typeface="Calibri" pitchFamily="34" charset="0"/>
              </a:rPr>
              <a:t> (i 2021) ha estat marcat per la pandèmia, durant molts mesos no s’ha pogut oferir un servei presencial, encara que moltes parelles, joves, famílies i gent gran han patit molt per l'aïllament o la convivència forçosa. Encara que sabem que han augmentat els problemes, els casos atesos </a:t>
            </a:r>
            <a:r>
              <a:rPr lang="ca-ES" sz="2000" b="1" dirty="0">
                <a:solidFill>
                  <a:srgbClr val="0070C0"/>
                </a:solidFill>
                <a:latin typeface="Calibri" pitchFamily="34" charset="0"/>
              </a:rPr>
              <a:t>han baixat</a:t>
            </a:r>
            <a:r>
              <a:rPr lang="ca-ES" sz="2000" dirty="0">
                <a:solidFill>
                  <a:srgbClr val="0070C0"/>
                </a:solidFill>
                <a:latin typeface="Calibri" pitchFamily="34" charset="0"/>
              </a:rPr>
              <a:t> i algunes realitats han reduït la seva activitat. </a:t>
            </a:r>
          </a:p>
          <a:p>
            <a:pPr>
              <a:lnSpc>
                <a:spcPct val="90000"/>
              </a:lnSpc>
            </a:pPr>
            <a:r>
              <a:rPr lang="ca-ES" sz="2000" dirty="0">
                <a:solidFill>
                  <a:srgbClr val="0070C0"/>
                </a:solidFill>
                <a:latin typeface="Calibri" pitchFamily="34" charset="0"/>
              </a:rPr>
              <a:t>Hem reduït la nostra acció presencial del Servei d'Atenció a un sol dia a Terrassa i a Sabadell, ja que la gran majoria de les peticions arriben </a:t>
            </a:r>
            <a:r>
              <a:rPr lang="ca-ES" sz="2000" b="1" dirty="0">
                <a:solidFill>
                  <a:srgbClr val="0070C0"/>
                </a:solidFill>
                <a:latin typeface="Calibri" pitchFamily="34" charset="0"/>
              </a:rPr>
              <a:t>per telèfon</a:t>
            </a:r>
            <a:r>
              <a:rPr lang="ca-ES" sz="2000" dirty="0">
                <a:solidFill>
                  <a:srgbClr val="0070C0"/>
                </a:solidFill>
                <a:latin typeface="Calibri" pitchFamily="34" charset="0"/>
              </a:rPr>
              <a:t>. Més que una presència més capil·lar en el territori o d'ampliar horaris, sembla clau </a:t>
            </a:r>
            <a:r>
              <a:rPr lang="ca-ES" sz="2000" b="1" u="sng" dirty="0">
                <a:solidFill>
                  <a:srgbClr val="0070C0"/>
                </a:solidFill>
                <a:latin typeface="Calibri" pitchFamily="34" charset="0"/>
              </a:rPr>
              <a:t>el coneixement del COF a les parròquies</a:t>
            </a:r>
            <a:r>
              <a:rPr lang="ca-ES" sz="2000" dirty="0">
                <a:solidFill>
                  <a:srgbClr val="0070C0"/>
                </a:solidFill>
                <a:latin typeface="Calibri" pitchFamily="34" charset="0"/>
              </a:rPr>
              <a:t>. És essencial fer una obra de promoció contínua per donar-nos a conèixer. </a:t>
            </a:r>
          </a:p>
          <a:p>
            <a:pPr>
              <a:lnSpc>
                <a:spcPct val="90000"/>
              </a:lnSpc>
            </a:pPr>
            <a:r>
              <a:rPr lang="ca-ES" sz="2000" dirty="0">
                <a:solidFill>
                  <a:srgbClr val="0070C0"/>
                </a:solidFill>
                <a:latin typeface="Calibri" pitchFamily="34" charset="0"/>
              </a:rPr>
              <a:t>Es manté una presència periòdica al Full Dominical, i esporàdica en altres mitjans.</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685980" y="318600"/>
            <a:ext cx="7772040" cy="791640"/>
          </a:xfrm>
          <a:prstGeom prst="rect">
            <a:avLst/>
          </a:prstGeom>
          <a:noFill/>
          <a:ln w="9360">
            <a:noFill/>
          </a:ln>
        </p:spPr>
        <p:txBody>
          <a:bodyPr anchor="ctr">
            <a:normAutofit/>
          </a:bodyPr>
          <a:lstStyle/>
          <a:p>
            <a:pPr algn="ctr">
              <a:lnSpc>
                <a:spcPct val="100000"/>
              </a:lnSpc>
            </a:pPr>
            <a:r>
              <a:rPr lang="ca-ES" sz="4400" b="0" strike="noStrike" spc="-1" dirty="0">
                <a:solidFill>
                  <a:srgbClr val="953735"/>
                </a:solidFill>
                <a:latin typeface="Calibri"/>
              </a:rPr>
              <a:t>Índex</a:t>
            </a:r>
            <a:endParaRPr lang="ca-ES" sz="4400" b="0" strike="noStrike" spc="-1" dirty="0">
              <a:solidFill>
                <a:srgbClr val="000000"/>
              </a:solidFill>
              <a:latin typeface="Arial"/>
            </a:endParaRPr>
          </a:p>
        </p:txBody>
      </p:sp>
      <p:sp>
        <p:nvSpPr>
          <p:cNvPr id="93" name="TextShape 2"/>
          <p:cNvSpPr txBox="1"/>
          <p:nvPr/>
        </p:nvSpPr>
        <p:spPr>
          <a:xfrm>
            <a:off x="324000" y="1246909"/>
            <a:ext cx="6984000" cy="3838090"/>
          </a:xfrm>
          <a:prstGeom prst="rect">
            <a:avLst/>
          </a:prstGeom>
          <a:noFill/>
          <a:ln w="9360">
            <a:solidFill>
              <a:srgbClr val="953735"/>
            </a:solidFill>
            <a:miter/>
          </a:ln>
        </p:spPr>
        <p:txBody>
          <a:bodyPr>
            <a:normAutofit fontScale="62500" lnSpcReduction="20000"/>
          </a:bodyPr>
          <a:lstStyle/>
          <a:p>
            <a:pPr>
              <a:lnSpc>
                <a:spcPct val="100000"/>
              </a:lnSpc>
              <a:spcBef>
                <a:spcPts val="459"/>
              </a:spcBef>
            </a:pPr>
            <a:r>
              <a:rPr lang="ca-ES" sz="2300" b="0" strike="noStrike" spc="-1" dirty="0">
                <a:solidFill>
                  <a:srgbClr val="0070C0"/>
                </a:solidFill>
                <a:latin typeface="Calibri"/>
              </a:rPr>
              <a:t>1-a.- Qui som: identitat </a:t>
            </a:r>
            <a:r>
              <a:rPr lang="ca-ES" sz="2300" spc="-1" dirty="0">
                <a:solidFill>
                  <a:srgbClr val="0070C0"/>
                </a:solidFill>
                <a:latin typeface="Calibri"/>
              </a:rPr>
              <a:t>i</a:t>
            </a:r>
            <a:r>
              <a:rPr lang="ca-ES" sz="2300" b="0" strike="noStrike" spc="-1" dirty="0">
                <a:solidFill>
                  <a:srgbClr val="0070C0"/>
                </a:solidFill>
                <a:latin typeface="Calibri"/>
              </a:rPr>
              <a:t> missió del COF</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1-b.- El Servei </a:t>
            </a:r>
            <a:r>
              <a:rPr lang="ca-ES" sz="2300" spc="-1" dirty="0">
                <a:solidFill>
                  <a:srgbClr val="0070C0"/>
                </a:solidFill>
                <a:latin typeface="Calibri"/>
              </a:rPr>
              <a:t>d’</a:t>
            </a:r>
            <a:r>
              <a:rPr lang="ca-ES" sz="2300" b="0" strike="noStrike" spc="-1" dirty="0">
                <a:solidFill>
                  <a:srgbClr val="0070C0"/>
                </a:solidFill>
                <a:latin typeface="Calibri"/>
              </a:rPr>
              <a:t>Atenció personal</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1-c.-  Servei d’Atenció personal: vine, truca, escriu</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2.- Tres </a:t>
            </a:r>
            <a:r>
              <a:rPr lang="ca-ES" sz="2300" spc="-1" dirty="0">
                <a:solidFill>
                  <a:srgbClr val="0070C0"/>
                </a:solidFill>
                <a:latin typeface="Calibri"/>
              </a:rPr>
              <a:t>À</a:t>
            </a:r>
            <a:r>
              <a:rPr lang="ca-ES" sz="2300" b="0" strike="noStrike" spc="-1" dirty="0">
                <a:solidFill>
                  <a:srgbClr val="0070C0"/>
                </a:solidFill>
                <a:latin typeface="Calibri"/>
              </a:rPr>
              <a:t>rees de actuació </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      A) Atenció integral  assistencial</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      B) Acollida de la vida</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      C) Prevenció </a:t>
            </a:r>
            <a:r>
              <a:rPr lang="ca-ES" sz="2300" spc="-1" dirty="0">
                <a:solidFill>
                  <a:srgbClr val="0070C0"/>
                </a:solidFill>
                <a:latin typeface="Calibri"/>
              </a:rPr>
              <a:t>i </a:t>
            </a:r>
            <a:r>
              <a:rPr lang="ca-ES" sz="2300" b="0" strike="noStrike" spc="-1" dirty="0">
                <a:solidFill>
                  <a:srgbClr val="0070C0"/>
                </a:solidFill>
                <a:latin typeface="Calibri"/>
              </a:rPr>
              <a:t> Formació</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3.- Organització</a:t>
            </a:r>
          </a:p>
          <a:p>
            <a:pPr>
              <a:lnSpc>
                <a:spcPct val="100000"/>
              </a:lnSpc>
              <a:spcBef>
                <a:spcPts val="459"/>
              </a:spcBef>
            </a:pPr>
            <a:r>
              <a:rPr lang="ca-ES" sz="2300" b="0" strike="noStrike" spc="-1" dirty="0">
                <a:solidFill>
                  <a:srgbClr val="0070C0"/>
                </a:solidFill>
                <a:latin typeface="Calibri"/>
              </a:rPr>
              <a:t>4.- Realitats del COF</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5.- Entitats col·laboradores</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6.- Història</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7.- Casos Any 2019-2020: </a:t>
            </a:r>
            <a:r>
              <a:rPr lang="ca-ES" sz="2300" spc="-1" dirty="0">
                <a:solidFill>
                  <a:srgbClr val="0070C0"/>
                </a:solidFill>
                <a:latin typeface="Calibri"/>
              </a:rPr>
              <a:t>pe</a:t>
            </a:r>
            <a:r>
              <a:rPr lang="ca-ES" sz="2300" b="0" strike="noStrike" spc="-1" dirty="0">
                <a:solidFill>
                  <a:srgbClr val="0070C0"/>
                </a:solidFill>
                <a:latin typeface="Calibri"/>
              </a:rPr>
              <a:t>r tipus, per lloc, per mesos.</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8.- Activitats de les realitats del COF</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9.- Els nostres límits</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10.- Enfocament 2021: més llocs </a:t>
            </a:r>
            <a:r>
              <a:rPr lang="ca-ES" sz="2300" spc="-1" dirty="0">
                <a:solidFill>
                  <a:srgbClr val="0070C0"/>
                </a:solidFill>
                <a:latin typeface="Calibri"/>
              </a:rPr>
              <a:t>i</a:t>
            </a:r>
            <a:r>
              <a:rPr lang="ca-ES" sz="2300" b="0" strike="noStrike" spc="-1" dirty="0">
                <a:solidFill>
                  <a:srgbClr val="0070C0"/>
                </a:solidFill>
                <a:latin typeface="Calibri"/>
              </a:rPr>
              <a:t> horaris, i més escolta </a:t>
            </a:r>
            <a:r>
              <a:rPr lang="ca-ES" sz="2300" spc="-1" dirty="0">
                <a:solidFill>
                  <a:srgbClr val="0070C0"/>
                </a:solidFill>
                <a:latin typeface="Calibri"/>
              </a:rPr>
              <a:t>i</a:t>
            </a:r>
            <a:r>
              <a:rPr lang="ca-ES" sz="2300" b="0" strike="noStrike" spc="-1" dirty="0">
                <a:solidFill>
                  <a:srgbClr val="0070C0"/>
                </a:solidFill>
                <a:latin typeface="Calibri"/>
              </a:rPr>
              <a:t> acompanyament</a:t>
            </a:r>
            <a:endParaRPr lang="ca-ES" sz="2300" b="0" strike="noStrike" spc="-1" dirty="0">
              <a:latin typeface="Arial"/>
            </a:endParaRPr>
          </a:p>
          <a:p>
            <a:pPr>
              <a:lnSpc>
                <a:spcPct val="100000"/>
              </a:lnSpc>
              <a:spcBef>
                <a:spcPts val="459"/>
              </a:spcBef>
            </a:pPr>
            <a:r>
              <a:rPr lang="ca-ES" sz="2300" b="0" strike="noStrike" spc="-1" dirty="0">
                <a:solidFill>
                  <a:srgbClr val="0070C0"/>
                </a:solidFill>
                <a:latin typeface="Calibri"/>
              </a:rPr>
              <a:t>11.- Objectius de futur</a:t>
            </a:r>
            <a:endParaRPr lang="ca-ES" sz="2300" b="0" strike="noStrike" spc="-1" dirty="0">
              <a:latin typeface="Arial"/>
            </a:endParaRPr>
          </a:p>
          <a:p>
            <a:pPr>
              <a:lnSpc>
                <a:spcPct val="100000"/>
              </a:lnSpc>
              <a:spcBef>
                <a:spcPts val="400"/>
              </a:spcBef>
            </a:pPr>
            <a:endParaRPr lang="ca-ES" sz="2300" b="0" strike="noStrike" spc="-1" dirty="0">
              <a:latin typeface="Arial"/>
            </a:endParaRPr>
          </a:p>
          <a:p>
            <a:pPr>
              <a:lnSpc>
                <a:spcPct val="100000"/>
              </a:lnSpc>
              <a:spcBef>
                <a:spcPts val="400"/>
              </a:spcBef>
            </a:pPr>
            <a:endParaRPr lang="ca-ES" sz="2300" b="0" strike="noStrike" spc="-1" dirty="0">
              <a:latin typeface="Arial"/>
            </a:endParaRPr>
          </a:p>
          <a:p>
            <a:pPr>
              <a:lnSpc>
                <a:spcPct val="100000"/>
              </a:lnSpc>
              <a:spcBef>
                <a:spcPts val="400"/>
              </a:spcBef>
            </a:pPr>
            <a:endParaRPr lang="ca-ES" sz="2300" b="0" strike="noStrike" spc="-1" dirty="0">
              <a:latin typeface="Arial"/>
            </a:endParaRPr>
          </a:p>
        </p:txBody>
      </p:sp>
      <p:sp>
        <p:nvSpPr>
          <p:cNvPr id="94" name="CustomShape 3"/>
          <p:cNvSpPr/>
          <p:nvPr/>
        </p:nvSpPr>
        <p:spPr>
          <a:xfrm>
            <a:off x="323640" y="5229360"/>
            <a:ext cx="6984720" cy="131004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a-ES" sz="2000" b="1" strike="noStrike" spc="-1" dirty="0">
                <a:solidFill>
                  <a:srgbClr val="0070C0"/>
                </a:solidFill>
                <a:latin typeface="Calibri"/>
              </a:rPr>
              <a:t>Centre de Pastoral Familiar - </a:t>
            </a:r>
            <a:r>
              <a:rPr lang="ca-ES" sz="2000" b="0" strike="noStrike" spc="-1" dirty="0">
                <a:solidFill>
                  <a:srgbClr val="0070C0"/>
                </a:solidFill>
                <a:latin typeface="Calibri"/>
              </a:rPr>
              <a:t>Carrer Vinyals 47 – TERRASSA </a:t>
            </a:r>
            <a:endParaRPr lang="ca-ES" sz="2000" b="0" strike="noStrike" spc="-1" dirty="0">
              <a:latin typeface="Arial"/>
            </a:endParaRPr>
          </a:p>
          <a:p>
            <a:pPr>
              <a:lnSpc>
                <a:spcPct val="100000"/>
              </a:lnSpc>
            </a:pPr>
            <a:r>
              <a:rPr lang="ca-ES" sz="2000" b="0" strike="noStrike" spc="-1" dirty="0">
                <a:solidFill>
                  <a:srgbClr val="0070C0"/>
                </a:solidFill>
                <a:latin typeface="Calibri"/>
              </a:rPr>
              <a:t>93-733.71.20	           (FGC Terrassa Rambla)</a:t>
            </a:r>
            <a:endParaRPr lang="ca-ES" sz="2000" b="0" strike="noStrike" spc="-1" dirty="0">
              <a:latin typeface="Arial"/>
            </a:endParaRPr>
          </a:p>
          <a:p>
            <a:pPr>
              <a:lnSpc>
                <a:spcPct val="100000"/>
              </a:lnSpc>
            </a:pPr>
            <a:r>
              <a:rPr lang="es-ES" sz="2000" b="1" dirty="0">
                <a:latin typeface="Calibri" panose="020F0502020204030204" pitchFamily="34" charset="0"/>
                <a:cs typeface="Calibri" panose="020F0502020204030204" pitchFamily="34" charset="0"/>
                <a:hlinkClick r:id="rId3"/>
              </a:rPr>
              <a:t>www.bisbatdeterrassa.org/ca/diocesi/cof</a:t>
            </a:r>
            <a:endParaRPr lang="ca-ES" sz="2000" b="1" strike="noStrike" spc="-1" dirty="0">
              <a:latin typeface="Calibri" panose="020F0502020204030204" pitchFamily="34" charset="0"/>
              <a:cs typeface="Calibri" panose="020F0502020204030204" pitchFamily="34" charset="0"/>
            </a:endParaRPr>
          </a:p>
          <a:p>
            <a:pPr>
              <a:lnSpc>
                <a:spcPct val="100000"/>
              </a:lnSpc>
            </a:pPr>
            <a:r>
              <a:rPr lang="ca-ES" sz="2000" b="0" u="sng" strike="noStrike" spc="-1" dirty="0">
                <a:solidFill>
                  <a:srgbClr val="0000FF"/>
                </a:solidFill>
                <a:uFillTx/>
                <a:latin typeface="Calibri"/>
                <a:hlinkClick r:id="rId4"/>
              </a:rPr>
              <a:t>cof@bisbatdeterrassa.org</a:t>
            </a:r>
            <a:endParaRPr lang="ca-E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684360" y="333360"/>
            <a:ext cx="7772040" cy="863280"/>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11.- </a:t>
            </a:r>
            <a:r>
              <a:rPr lang="ca-ES" sz="4400" b="0" strike="noStrike" spc="-1" dirty="0">
                <a:solidFill>
                  <a:srgbClr val="953735"/>
                </a:solidFill>
                <a:latin typeface="Calibri"/>
              </a:rPr>
              <a:t>Objectius de futur </a:t>
            </a:r>
            <a:endParaRPr lang="ca-ES" sz="4400" b="0" strike="noStrike" spc="-1" dirty="0">
              <a:solidFill>
                <a:srgbClr val="000000"/>
              </a:solidFill>
              <a:latin typeface="Arial"/>
            </a:endParaRPr>
          </a:p>
        </p:txBody>
      </p:sp>
      <p:sp>
        <p:nvSpPr>
          <p:cNvPr id="135" name="TextShape 2"/>
          <p:cNvSpPr txBox="1"/>
          <p:nvPr/>
        </p:nvSpPr>
        <p:spPr>
          <a:xfrm>
            <a:off x="324000" y="1341360"/>
            <a:ext cx="8496000" cy="5040000"/>
          </a:xfrm>
          <a:prstGeom prst="rect">
            <a:avLst/>
          </a:prstGeom>
          <a:noFill/>
          <a:ln w="9360">
            <a:noFill/>
          </a:ln>
        </p:spPr>
        <p:txBody>
          <a:bodyPr/>
          <a:lstStyle/>
          <a:p>
            <a:pPr>
              <a:lnSpc>
                <a:spcPct val="100000"/>
              </a:lnSpc>
              <a:spcBef>
                <a:spcPts val="400"/>
              </a:spcBef>
            </a:pPr>
            <a:r>
              <a:rPr lang="es-ES" sz="2000" b="0" strike="noStrike" spc="-1" dirty="0">
                <a:solidFill>
                  <a:srgbClr val="0070C0"/>
                </a:solidFill>
                <a:latin typeface="Calibri"/>
              </a:rPr>
              <a:t> </a:t>
            </a:r>
            <a:r>
              <a:rPr lang="ca-ES" sz="2000" b="0" strike="noStrike" spc="-1" dirty="0">
                <a:solidFill>
                  <a:srgbClr val="0070C0"/>
                </a:solidFill>
                <a:latin typeface="Calibri"/>
              </a:rPr>
              <a:t>* ser el punt de referència diocesà per a l’ajuda a la família.</a:t>
            </a:r>
            <a:endParaRPr lang="ca-ES" sz="2000" b="0" strike="noStrike" spc="-1" dirty="0">
              <a:latin typeface="Arial"/>
            </a:endParaRPr>
          </a:p>
          <a:p>
            <a:pPr>
              <a:lnSpc>
                <a:spcPct val="100000"/>
              </a:lnSpc>
              <a:spcBef>
                <a:spcPts val="400"/>
              </a:spcBef>
            </a:pPr>
            <a:r>
              <a:rPr lang="ca-ES" sz="2000" b="0" strike="noStrike" spc="-1" dirty="0">
                <a:solidFill>
                  <a:srgbClr val="0070C0"/>
                </a:solidFill>
                <a:latin typeface="Calibri"/>
              </a:rPr>
              <a:t> * millorar la coordinació interna i els seguiments dels cassos. Control de qualitat (satisfacció dels interessats).</a:t>
            </a:r>
            <a:endParaRPr lang="ca-ES" sz="2000" b="0" strike="noStrike" spc="-1" dirty="0">
              <a:latin typeface="Arial"/>
            </a:endParaRPr>
          </a:p>
          <a:p>
            <a:pPr>
              <a:lnSpc>
                <a:spcPct val="100000"/>
              </a:lnSpc>
              <a:spcBef>
                <a:spcPts val="400"/>
              </a:spcBef>
            </a:pPr>
            <a:r>
              <a:rPr lang="ca-ES" sz="2000" b="0" strike="noStrike" spc="-1" dirty="0">
                <a:solidFill>
                  <a:srgbClr val="0070C0"/>
                </a:solidFill>
                <a:latin typeface="Calibri"/>
              </a:rPr>
              <a:t> * millorar la col·laboració amb Càritas, fins a la sinergia</a:t>
            </a:r>
            <a:r>
              <a:rPr lang="ca-ES" sz="2000" spc="-1" dirty="0">
                <a:solidFill>
                  <a:srgbClr val="0070C0"/>
                </a:solidFill>
                <a:latin typeface="Calibri"/>
              </a:rPr>
              <a:t>. Sembla difícil amb la seu central, hem de intentar-ho a nivell d'arxiprestat o parròquies grans.</a:t>
            </a:r>
            <a:endParaRPr lang="ca-ES" sz="2000" b="0" strike="noStrike" spc="-1" dirty="0">
              <a:latin typeface="Arial"/>
            </a:endParaRPr>
          </a:p>
          <a:p>
            <a:pPr>
              <a:lnSpc>
                <a:spcPct val="100000"/>
              </a:lnSpc>
              <a:spcBef>
                <a:spcPts val="400"/>
              </a:spcBef>
            </a:pPr>
            <a:r>
              <a:rPr lang="ca-ES" sz="2000" b="0" strike="noStrike" spc="-1" dirty="0">
                <a:solidFill>
                  <a:srgbClr val="0070C0"/>
                </a:solidFill>
                <a:latin typeface="Calibri"/>
              </a:rPr>
              <a:t> * promoure’ns en parròquies, grups, moviments. </a:t>
            </a:r>
          </a:p>
          <a:p>
            <a:pPr>
              <a:lnSpc>
                <a:spcPct val="100000"/>
              </a:lnSpc>
              <a:spcBef>
                <a:spcPts val="400"/>
              </a:spcBef>
            </a:pPr>
            <a:r>
              <a:rPr lang="ca-ES" sz="2000" b="0" strike="noStrike" spc="-1" dirty="0">
                <a:solidFill>
                  <a:srgbClr val="0070C0"/>
                </a:solidFill>
                <a:latin typeface="Calibri"/>
              </a:rPr>
              <a:t> * mantenir l’oferta formativa interna (per a voluntaris) i externa (per a tots),</a:t>
            </a:r>
            <a:r>
              <a:rPr lang="pt-BR" sz="2000" spc="-1" dirty="0">
                <a:solidFill>
                  <a:srgbClr val="0070C0"/>
                </a:solidFill>
                <a:latin typeface="Calibri"/>
              </a:rPr>
              <a:t> </a:t>
            </a:r>
            <a:r>
              <a:rPr lang="ca-ES" sz="2000" spc="-1" dirty="0">
                <a:solidFill>
                  <a:srgbClr val="0070C0"/>
                </a:solidFill>
                <a:latin typeface="Calibri"/>
              </a:rPr>
              <a:t>promovent també l'oferta telemàtica de tercers (ZOOM, YouTube).</a:t>
            </a:r>
            <a:endParaRPr lang="ca-ES" sz="2000" b="0" strike="noStrike" spc="-1" dirty="0">
              <a:solidFill>
                <a:srgbClr val="0070C0"/>
              </a:solidFill>
              <a:latin typeface="Calibri"/>
            </a:endParaRPr>
          </a:p>
          <a:p>
            <a:pPr>
              <a:lnSpc>
                <a:spcPct val="100000"/>
              </a:lnSpc>
              <a:spcBef>
                <a:spcPts val="400"/>
              </a:spcBef>
            </a:pPr>
            <a:r>
              <a:rPr lang="ca-ES" sz="2000" spc="-1" dirty="0">
                <a:solidFill>
                  <a:srgbClr val="0070C0"/>
                </a:solidFill>
                <a:latin typeface="Calibri"/>
              </a:rPr>
              <a:t> * millorar el coneixement i diàleg amb altres COF d’Espanya i de Catalunya (ja ha començat al 2019).</a:t>
            </a:r>
          </a:p>
          <a:p>
            <a:pPr>
              <a:lnSpc>
                <a:spcPct val="100000"/>
              </a:lnSpc>
              <a:spcBef>
                <a:spcPts val="400"/>
              </a:spcBef>
            </a:pPr>
            <a:r>
              <a:rPr lang="ca-ES" sz="2000" spc="-1" dirty="0">
                <a:solidFill>
                  <a:srgbClr val="0070C0"/>
                </a:solidFill>
                <a:latin typeface="Calibri"/>
              </a:rPr>
              <a:t>* Promoure que aparegui un </a:t>
            </a:r>
            <a:r>
              <a:rPr lang="ca-ES" sz="2000" spc="-1" dirty="0" err="1">
                <a:solidFill>
                  <a:srgbClr val="0070C0"/>
                </a:solidFill>
                <a:latin typeface="Calibri"/>
              </a:rPr>
              <a:t>link</a:t>
            </a:r>
            <a:r>
              <a:rPr lang="ca-ES" sz="2000" spc="-1" dirty="0">
                <a:solidFill>
                  <a:srgbClr val="0070C0"/>
                </a:solidFill>
                <a:latin typeface="Calibri"/>
              </a:rPr>
              <a:t> del nostre COF a les webs de les parròquies.</a:t>
            </a:r>
          </a:p>
          <a:p>
            <a:pPr>
              <a:lnSpc>
                <a:spcPct val="100000"/>
              </a:lnSpc>
              <a:spcBef>
                <a:spcPts val="400"/>
              </a:spcBef>
            </a:pPr>
            <a:endParaRPr lang="ca-ES" sz="2000" b="0" strike="noStrike" spc="-1" dirty="0">
              <a:solidFill>
                <a:srgbClr val="0070C0"/>
              </a:solidFill>
              <a:latin typeface="Calibri"/>
            </a:endParaRPr>
          </a:p>
          <a:p>
            <a:pPr>
              <a:lnSpc>
                <a:spcPct val="100000"/>
              </a:lnSpc>
              <a:spcBef>
                <a:spcPts val="400"/>
              </a:spcBef>
            </a:pPr>
            <a:endParaRPr lang="ca-ES" sz="2000" b="0" strike="noStrike" spc="-1" dirty="0">
              <a:solidFill>
                <a:srgbClr val="0070C0"/>
              </a:solidFill>
              <a:latin typeface="Calibri"/>
            </a:endParaRPr>
          </a:p>
          <a:p>
            <a:pPr>
              <a:lnSpc>
                <a:spcPct val="100000"/>
              </a:lnSpc>
              <a:spcBef>
                <a:spcPts val="400"/>
              </a:spcBef>
            </a:pPr>
            <a:endParaRPr lang="ca-ES" sz="2000" b="0" strike="noStrike" spc="-1" dirty="0">
              <a:solidFill>
                <a:srgbClr val="0070C0"/>
              </a:solidFill>
              <a:latin typeface="Calibri"/>
            </a:endParaRPr>
          </a:p>
          <a:p>
            <a:pPr>
              <a:lnSpc>
                <a:spcPct val="100000"/>
              </a:lnSpc>
              <a:spcBef>
                <a:spcPts val="400"/>
              </a:spcBef>
            </a:pPr>
            <a:endParaRPr lang="ca-ES" sz="2000" b="0" strike="noStrike" spc="-1" dirty="0">
              <a:solidFill>
                <a:srgbClr val="0070C0"/>
              </a:solidFill>
              <a:latin typeface="Calibri"/>
            </a:endParaRPr>
          </a:p>
          <a:p>
            <a:pPr>
              <a:lnSpc>
                <a:spcPct val="100000"/>
              </a:lnSpc>
              <a:spcBef>
                <a:spcPts val="400"/>
              </a:spcBef>
            </a:pPr>
            <a:endParaRPr lang="ca-E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684360" y="260280"/>
            <a:ext cx="7772040" cy="1080720"/>
          </a:xfrm>
          <a:prstGeom prst="rect">
            <a:avLst/>
          </a:prstGeom>
          <a:noFill/>
          <a:ln w="9360">
            <a:noFill/>
          </a:ln>
        </p:spPr>
        <p:txBody>
          <a:bodyPr anchor="ctr"/>
          <a:lstStyle/>
          <a:p>
            <a:pPr algn="ctr">
              <a:lnSpc>
                <a:spcPct val="100000"/>
              </a:lnSpc>
            </a:pPr>
            <a:r>
              <a:rPr lang="ca-ES" sz="3600" b="0" strike="noStrike" spc="-1" dirty="0">
                <a:solidFill>
                  <a:srgbClr val="953735"/>
                </a:solidFill>
                <a:latin typeface="Calibri"/>
              </a:rPr>
              <a:t>1-a.- </a:t>
            </a:r>
            <a:r>
              <a:rPr lang="ca-ES" sz="3600" b="1" strike="noStrike" spc="-1" dirty="0">
                <a:solidFill>
                  <a:srgbClr val="953735"/>
                </a:solidFill>
                <a:latin typeface="Calibri"/>
              </a:rPr>
              <a:t>Qui som</a:t>
            </a:r>
            <a:r>
              <a:rPr lang="ca-ES" sz="3600" b="0" strike="noStrike" spc="-1" dirty="0">
                <a:solidFill>
                  <a:srgbClr val="953735"/>
                </a:solidFill>
                <a:latin typeface="Calibri"/>
              </a:rPr>
              <a:t>: </a:t>
            </a:r>
            <a:r>
              <a:rPr lang="ca-ES" dirty="0"/>
              <a:t/>
            </a:r>
            <a:br>
              <a:rPr lang="ca-ES" dirty="0"/>
            </a:br>
            <a:r>
              <a:rPr lang="ca-ES" sz="3600" b="0" strike="noStrike" spc="-1" dirty="0">
                <a:solidFill>
                  <a:srgbClr val="953735"/>
                </a:solidFill>
                <a:latin typeface="Calibri"/>
              </a:rPr>
              <a:t>identitat </a:t>
            </a:r>
            <a:r>
              <a:rPr lang="ca-ES" sz="3600" spc="-1" dirty="0">
                <a:solidFill>
                  <a:srgbClr val="953735"/>
                </a:solidFill>
                <a:latin typeface="Calibri"/>
              </a:rPr>
              <a:t>i</a:t>
            </a:r>
            <a:r>
              <a:rPr lang="ca-ES" sz="3600" b="0" strike="noStrike" spc="-1" dirty="0">
                <a:solidFill>
                  <a:srgbClr val="953735"/>
                </a:solidFill>
                <a:latin typeface="Calibri"/>
              </a:rPr>
              <a:t> missió del COF</a:t>
            </a:r>
            <a:endParaRPr lang="ca-ES" sz="3600" b="0" strike="noStrike" spc="-1" dirty="0">
              <a:solidFill>
                <a:srgbClr val="000000"/>
              </a:solidFill>
              <a:latin typeface="Arial"/>
            </a:endParaRPr>
          </a:p>
        </p:txBody>
      </p:sp>
      <p:sp>
        <p:nvSpPr>
          <p:cNvPr id="96" name="TextShape 2"/>
          <p:cNvSpPr txBox="1"/>
          <p:nvPr/>
        </p:nvSpPr>
        <p:spPr>
          <a:xfrm>
            <a:off x="395280" y="1484280"/>
            <a:ext cx="8353080" cy="5113080"/>
          </a:xfrm>
          <a:prstGeom prst="rect">
            <a:avLst/>
          </a:prstGeom>
          <a:noFill/>
          <a:ln w="9360">
            <a:solidFill>
              <a:srgbClr val="953735"/>
            </a:solidFill>
            <a:miter/>
          </a:ln>
        </p:spPr>
        <p:txBody>
          <a:bodyPr/>
          <a:lstStyle/>
          <a:p>
            <a:pPr>
              <a:lnSpc>
                <a:spcPct val="100000"/>
              </a:lnSpc>
              <a:spcBef>
                <a:spcPts val="360"/>
              </a:spcBef>
            </a:pPr>
            <a:r>
              <a:rPr lang="ca-ES" sz="1800" b="0" strike="noStrike" spc="-1" dirty="0">
                <a:solidFill>
                  <a:srgbClr val="0070C0"/>
                </a:solidFill>
                <a:latin typeface="Calibri"/>
              </a:rPr>
              <a:t>EL COF (Centre d’Orientació Familiar) es una xarxa de persones </a:t>
            </a:r>
            <a:r>
              <a:rPr lang="ca-ES" spc="-1" dirty="0">
                <a:solidFill>
                  <a:srgbClr val="0070C0"/>
                </a:solidFill>
                <a:latin typeface="Calibri"/>
              </a:rPr>
              <a:t>i</a:t>
            </a:r>
            <a:r>
              <a:rPr lang="ca-ES" sz="1800" b="0" strike="noStrike" spc="-1" dirty="0">
                <a:solidFill>
                  <a:srgbClr val="0070C0"/>
                </a:solidFill>
                <a:latin typeface="Calibri"/>
              </a:rPr>
              <a:t> realitats que depenen d’ell mateix, entitats col·laboradores externes </a:t>
            </a:r>
            <a:r>
              <a:rPr lang="ca-ES" spc="-1" dirty="0">
                <a:solidFill>
                  <a:srgbClr val="0070C0"/>
                </a:solidFill>
                <a:latin typeface="Calibri"/>
              </a:rPr>
              <a:t>i</a:t>
            </a:r>
            <a:r>
              <a:rPr lang="ca-ES" sz="1800" b="0" strike="noStrike" spc="-1" dirty="0">
                <a:solidFill>
                  <a:srgbClr val="0070C0"/>
                </a:solidFill>
                <a:latin typeface="Calibri"/>
              </a:rPr>
              <a:t> voluntaris, que actua en dependència </a:t>
            </a:r>
            <a:r>
              <a:rPr lang="ca-ES" spc="-1" dirty="0">
                <a:solidFill>
                  <a:srgbClr val="0070C0"/>
                </a:solidFill>
                <a:latin typeface="Calibri"/>
              </a:rPr>
              <a:t>i</a:t>
            </a:r>
            <a:r>
              <a:rPr lang="ca-ES" sz="1800" b="0" strike="noStrike" spc="-1" dirty="0">
                <a:solidFill>
                  <a:srgbClr val="0070C0"/>
                </a:solidFill>
                <a:latin typeface="Calibri"/>
              </a:rPr>
              <a:t> en comunió amb la </a:t>
            </a:r>
            <a:r>
              <a:rPr lang="ca-ES" sz="1800" b="1" strike="noStrike" spc="-1" dirty="0">
                <a:solidFill>
                  <a:srgbClr val="0070C0"/>
                </a:solidFill>
                <a:latin typeface="Calibri"/>
              </a:rPr>
              <a:t>Delegació de Pastoral Familiar </a:t>
            </a:r>
            <a:r>
              <a:rPr lang="ca-ES" sz="1800" b="0" strike="noStrike" spc="-1" dirty="0">
                <a:solidFill>
                  <a:srgbClr val="0070C0"/>
                </a:solidFill>
                <a:latin typeface="Calibri"/>
              </a:rPr>
              <a:t>de la Diòcesi de Terrassa  per a oferir un servei especialitzat d’atenció a les famílies en totes les seves dimensions. Volem ser un instrument que promogui </a:t>
            </a:r>
            <a:r>
              <a:rPr lang="ca-ES" spc="-1" dirty="0">
                <a:solidFill>
                  <a:srgbClr val="0070C0"/>
                </a:solidFill>
                <a:latin typeface="Calibri"/>
              </a:rPr>
              <a:t>i</a:t>
            </a:r>
            <a:r>
              <a:rPr lang="ca-ES" sz="1800" b="0" strike="noStrike" spc="-1" dirty="0">
                <a:solidFill>
                  <a:srgbClr val="0070C0"/>
                </a:solidFill>
                <a:latin typeface="Calibri"/>
              </a:rPr>
              <a:t> coordini el que ofereix l’Església al servei de la vida, el matrimoni </a:t>
            </a:r>
            <a:r>
              <a:rPr lang="ca-ES" spc="-1" dirty="0">
                <a:solidFill>
                  <a:srgbClr val="0070C0"/>
                </a:solidFill>
                <a:latin typeface="Calibri"/>
              </a:rPr>
              <a:t>i</a:t>
            </a:r>
            <a:r>
              <a:rPr lang="ca-ES" sz="1800" b="0" strike="noStrike" spc="-1" dirty="0">
                <a:solidFill>
                  <a:srgbClr val="0070C0"/>
                </a:solidFill>
                <a:latin typeface="Calibri"/>
              </a:rPr>
              <a:t> la família, en definitiva a les persones necessitades, amb esperit evangèlic de servei. </a:t>
            </a:r>
            <a:endParaRPr lang="ca-ES" sz="1800" b="0" strike="noStrike" spc="-1" dirty="0">
              <a:latin typeface="Arial"/>
            </a:endParaRPr>
          </a:p>
          <a:p>
            <a:pPr>
              <a:lnSpc>
                <a:spcPct val="100000"/>
              </a:lnSpc>
              <a:spcBef>
                <a:spcPts val="360"/>
              </a:spcBef>
            </a:pPr>
            <a:r>
              <a:rPr lang="ca-ES" sz="1800" b="0" strike="noStrike" spc="-1" dirty="0">
                <a:solidFill>
                  <a:srgbClr val="0070C0"/>
                </a:solidFill>
                <a:latin typeface="Calibri"/>
              </a:rPr>
              <a:t>El COF treballa </a:t>
            </a:r>
            <a:r>
              <a:rPr lang="ca-ES" spc="-1" dirty="0">
                <a:solidFill>
                  <a:srgbClr val="0070C0"/>
                </a:solidFill>
                <a:latin typeface="Calibri"/>
              </a:rPr>
              <a:t>els </a:t>
            </a:r>
            <a:r>
              <a:rPr lang="ca-ES" sz="1800" b="0" strike="noStrike" spc="-1" dirty="0">
                <a:solidFill>
                  <a:srgbClr val="0070C0"/>
                </a:solidFill>
                <a:latin typeface="Calibri"/>
              </a:rPr>
              <a:t>diferents </a:t>
            </a:r>
            <a:r>
              <a:rPr lang="ca-ES" spc="-1" dirty="0">
                <a:solidFill>
                  <a:srgbClr val="0070C0"/>
                </a:solidFill>
                <a:latin typeface="Calibri"/>
              </a:rPr>
              <a:t>à</a:t>
            </a:r>
            <a:r>
              <a:rPr lang="ca-ES" sz="1800" b="0" strike="noStrike" spc="-1" dirty="0">
                <a:solidFill>
                  <a:srgbClr val="0070C0"/>
                </a:solidFill>
                <a:latin typeface="Calibri"/>
              </a:rPr>
              <a:t>mbits humans, psicològics, morals, afectius, espirituals </a:t>
            </a:r>
            <a:r>
              <a:rPr lang="ca-ES" spc="-1" dirty="0">
                <a:solidFill>
                  <a:srgbClr val="0070C0"/>
                </a:solidFill>
                <a:latin typeface="Calibri"/>
              </a:rPr>
              <a:t>i</a:t>
            </a:r>
            <a:r>
              <a:rPr lang="ca-ES" sz="1800" b="0" strike="noStrike" spc="-1" dirty="0">
                <a:solidFill>
                  <a:srgbClr val="0070C0"/>
                </a:solidFill>
                <a:latin typeface="Calibri"/>
              </a:rPr>
              <a:t> relacionals, intentant una aproximació sistèmica als problemes </a:t>
            </a:r>
            <a:r>
              <a:rPr lang="ca-ES" spc="-1" dirty="0">
                <a:solidFill>
                  <a:srgbClr val="0070C0"/>
                </a:solidFill>
                <a:latin typeface="Calibri"/>
              </a:rPr>
              <a:t>i</a:t>
            </a:r>
            <a:r>
              <a:rPr lang="ca-ES" sz="1800" b="0" strike="noStrike" spc="-1" dirty="0">
                <a:solidFill>
                  <a:srgbClr val="0070C0"/>
                </a:solidFill>
                <a:latin typeface="Calibri"/>
              </a:rPr>
              <a:t> persones que troba. </a:t>
            </a:r>
            <a:endParaRPr lang="ca-ES" sz="1800" b="0" strike="noStrike" spc="-1" dirty="0">
              <a:latin typeface="Arial"/>
            </a:endParaRPr>
          </a:p>
          <a:p>
            <a:pPr>
              <a:lnSpc>
                <a:spcPct val="100000"/>
              </a:lnSpc>
              <a:spcBef>
                <a:spcPts val="360"/>
              </a:spcBef>
            </a:pPr>
            <a:r>
              <a:rPr lang="ca-ES" sz="1800" b="0" strike="noStrike" spc="-1" dirty="0">
                <a:solidFill>
                  <a:srgbClr val="0070C0"/>
                </a:solidFill>
                <a:latin typeface="Calibri"/>
              </a:rPr>
              <a:t>El COF realitza una activitat de prevenció, orientació, assessorament </a:t>
            </a:r>
            <a:r>
              <a:rPr lang="ca-ES" spc="-1" dirty="0">
                <a:solidFill>
                  <a:srgbClr val="0070C0"/>
                </a:solidFill>
                <a:latin typeface="Calibri"/>
              </a:rPr>
              <a:t>i</a:t>
            </a:r>
            <a:r>
              <a:rPr lang="ca-ES" sz="1800" b="0" strike="noStrike" spc="-1" dirty="0">
                <a:solidFill>
                  <a:srgbClr val="0070C0"/>
                </a:solidFill>
                <a:latin typeface="Calibri"/>
              </a:rPr>
              <a:t> formació permanent de la vida conjugal </a:t>
            </a:r>
            <a:r>
              <a:rPr lang="ca-ES" spc="-1" dirty="0">
                <a:solidFill>
                  <a:srgbClr val="0070C0"/>
                </a:solidFill>
                <a:latin typeface="Calibri"/>
              </a:rPr>
              <a:t>i</a:t>
            </a:r>
            <a:r>
              <a:rPr lang="ca-ES" sz="1800" b="0" strike="noStrike" spc="-1" dirty="0">
                <a:solidFill>
                  <a:srgbClr val="0070C0"/>
                </a:solidFill>
                <a:latin typeface="Calibri"/>
              </a:rPr>
              <a:t> familiar. Per això, compta amb el </a:t>
            </a:r>
            <a:r>
              <a:rPr lang="ca-ES" sz="1800" b="1" strike="noStrike" spc="-1" dirty="0">
                <a:solidFill>
                  <a:srgbClr val="0070C0"/>
                </a:solidFill>
                <a:latin typeface="Calibri"/>
              </a:rPr>
              <a:t>Servei d’Atenció </a:t>
            </a:r>
            <a:r>
              <a:rPr lang="ca-ES" sz="1800" b="0" strike="noStrike" spc="-1" dirty="0">
                <a:solidFill>
                  <a:srgbClr val="0070C0"/>
                </a:solidFill>
                <a:latin typeface="Calibri"/>
              </a:rPr>
              <a:t>a persones amb necessitats </a:t>
            </a:r>
            <a:r>
              <a:rPr lang="ca-ES" spc="-1" dirty="0">
                <a:solidFill>
                  <a:srgbClr val="0070C0"/>
                </a:solidFill>
                <a:latin typeface="Calibri"/>
              </a:rPr>
              <a:t>i</a:t>
            </a:r>
            <a:r>
              <a:rPr lang="ca-ES" sz="1800" b="0" strike="noStrike" spc="-1" dirty="0">
                <a:solidFill>
                  <a:srgbClr val="0070C0"/>
                </a:solidFill>
                <a:latin typeface="Calibri"/>
              </a:rPr>
              <a:t> també dóna vida a grups que, depenent d’ell mateix, es proposen oferir una resposta a problemes específics. Així mateix col·labora </a:t>
            </a:r>
            <a:r>
              <a:rPr lang="ca-ES" spc="-1" dirty="0">
                <a:solidFill>
                  <a:srgbClr val="0070C0"/>
                </a:solidFill>
                <a:latin typeface="Calibri"/>
              </a:rPr>
              <a:t>i</a:t>
            </a:r>
            <a:r>
              <a:rPr lang="ca-ES" sz="1800" b="0" strike="noStrike" spc="-1" dirty="0">
                <a:solidFill>
                  <a:srgbClr val="0070C0"/>
                </a:solidFill>
                <a:latin typeface="Calibri"/>
              </a:rPr>
              <a:t> divulga la </a:t>
            </a:r>
            <a:r>
              <a:rPr lang="ca-ES" spc="-1" dirty="0">
                <a:solidFill>
                  <a:srgbClr val="0070C0"/>
                </a:solidFill>
                <a:latin typeface="Calibri"/>
              </a:rPr>
              <a:t>tasca</a:t>
            </a:r>
            <a:r>
              <a:rPr lang="ca-ES" sz="1800" b="0" strike="noStrike" spc="-1" dirty="0">
                <a:solidFill>
                  <a:srgbClr val="0070C0"/>
                </a:solidFill>
                <a:latin typeface="Calibri"/>
              </a:rPr>
              <a:t> de les entitats externes col·laboradores, intentant coordinar la millor resposta a les necessitats. No es tracta de voler-ho fer tot, sinó de promoure </a:t>
            </a:r>
            <a:r>
              <a:rPr lang="ca-ES" spc="-1" dirty="0">
                <a:solidFill>
                  <a:srgbClr val="0070C0"/>
                </a:solidFill>
                <a:latin typeface="Calibri"/>
              </a:rPr>
              <a:t>i</a:t>
            </a:r>
            <a:r>
              <a:rPr lang="ca-ES" sz="1800" b="0" strike="noStrike" spc="-1" dirty="0">
                <a:solidFill>
                  <a:srgbClr val="0070C0"/>
                </a:solidFill>
                <a:latin typeface="Calibri"/>
              </a:rPr>
              <a:t> potenciar </a:t>
            </a:r>
            <a:r>
              <a:rPr lang="ca-ES" spc="-1" dirty="0">
                <a:solidFill>
                  <a:srgbClr val="0070C0"/>
                </a:solidFill>
                <a:latin typeface="Calibri"/>
              </a:rPr>
              <a:t>el</a:t>
            </a:r>
            <a:r>
              <a:rPr lang="ca-ES" sz="1800" b="0" strike="noStrike" spc="-1" dirty="0">
                <a:solidFill>
                  <a:srgbClr val="0070C0"/>
                </a:solidFill>
                <a:latin typeface="Calibri"/>
              </a:rPr>
              <a:t> que ja existeix </a:t>
            </a:r>
            <a:r>
              <a:rPr lang="ca-ES" spc="-1" dirty="0">
                <a:solidFill>
                  <a:srgbClr val="0070C0"/>
                </a:solidFill>
                <a:latin typeface="Calibri"/>
              </a:rPr>
              <a:t>i</a:t>
            </a:r>
            <a:r>
              <a:rPr lang="ca-ES" sz="1800" b="0" strike="noStrike" spc="-1" dirty="0">
                <a:solidFill>
                  <a:srgbClr val="0070C0"/>
                </a:solidFill>
                <a:latin typeface="Calibri"/>
              </a:rPr>
              <a:t> suscitar </a:t>
            </a:r>
            <a:r>
              <a:rPr lang="ca-ES" spc="-1" dirty="0">
                <a:solidFill>
                  <a:srgbClr val="0070C0"/>
                </a:solidFill>
                <a:latin typeface="Calibri"/>
              </a:rPr>
              <a:t>el</a:t>
            </a:r>
            <a:r>
              <a:rPr lang="ca-ES" sz="1800" b="0" strike="noStrike" spc="-1" dirty="0">
                <a:solidFill>
                  <a:srgbClr val="0070C0"/>
                </a:solidFill>
                <a:latin typeface="Calibri"/>
              </a:rPr>
              <a:t> que falta (subsidiarietat), intentant treballar en col·laboració per a una millor eficàcia.</a:t>
            </a:r>
            <a:endParaRPr lang="ca-ES" sz="1800" b="0" strike="noStrike" spc="-1" dirty="0">
              <a:latin typeface="Arial"/>
            </a:endParaRPr>
          </a:p>
          <a:p>
            <a:pPr>
              <a:lnSpc>
                <a:spcPct val="100000"/>
              </a:lnSpc>
              <a:spcBef>
                <a:spcPts val="320"/>
              </a:spcBef>
            </a:pPr>
            <a:endParaRPr lang="ca-E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684360" y="260280"/>
            <a:ext cx="7772040" cy="1080720"/>
          </a:xfrm>
          <a:prstGeom prst="rect">
            <a:avLst/>
          </a:prstGeom>
          <a:noFill/>
          <a:ln w="9360">
            <a:noFill/>
          </a:ln>
        </p:spPr>
        <p:txBody>
          <a:bodyPr anchor="ctr"/>
          <a:lstStyle/>
          <a:p>
            <a:pPr algn="ctr">
              <a:lnSpc>
                <a:spcPct val="100000"/>
              </a:lnSpc>
            </a:pPr>
            <a:r>
              <a:rPr lang="ca-ES" sz="3600" b="0" strike="noStrike" spc="-1" dirty="0">
                <a:solidFill>
                  <a:srgbClr val="953735"/>
                </a:solidFill>
                <a:latin typeface="Calibri"/>
              </a:rPr>
              <a:t>1-b.-  El </a:t>
            </a:r>
            <a:r>
              <a:rPr lang="ca-ES" sz="3600" b="1" strike="noStrike" spc="-1" dirty="0">
                <a:solidFill>
                  <a:srgbClr val="953735"/>
                </a:solidFill>
                <a:latin typeface="Calibri"/>
              </a:rPr>
              <a:t>Servei d’Atenció personal</a:t>
            </a:r>
            <a:endParaRPr lang="ca-ES" sz="3600" b="0" strike="noStrike" spc="-1" dirty="0">
              <a:solidFill>
                <a:srgbClr val="000000"/>
              </a:solidFill>
              <a:latin typeface="Arial"/>
            </a:endParaRPr>
          </a:p>
        </p:txBody>
      </p:sp>
      <p:sp>
        <p:nvSpPr>
          <p:cNvPr id="98" name="TextShape 2"/>
          <p:cNvSpPr txBox="1"/>
          <p:nvPr/>
        </p:nvSpPr>
        <p:spPr>
          <a:xfrm>
            <a:off x="395280" y="1364776"/>
            <a:ext cx="8424360" cy="5016584"/>
          </a:xfrm>
          <a:prstGeom prst="rect">
            <a:avLst/>
          </a:prstGeom>
          <a:noFill/>
          <a:ln w="9360">
            <a:solidFill>
              <a:srgbClr val="953735"/>
            </a:solidFill>
            <a:miter/>
          </a:ln>
        </p:spPr>
        <p:txBody>
          <a:bodyPr/>
          <a:lstStyle/>
          <a:p>
            <a:pPr>
              <a:lnSpc>
                <a:spcPct val="100000"/>
              </a:lnSpc>
              <a:spcBef>
                <a:spcPts val="320"/>
              </a:spcBef>
            </a:pPr>
            <a:r>
              <a:rPr lang="ca-ES" spc="-1" dirty="0">
                <a:solidFill>
                  <a:srgbClr val="0070C0"/>
                </a:solidFill>
                <a:latin typeface="Calibri" panose="020F0502020204030204" pitchFamily="34" charset="0"/>
                <a:cs typeface="Calibri" panose="020F0502020204030204" pitchFamily="34" charset="0"/>
              </a:rPr>
              <a:t>La primera tasca</a:t>
            </a:r>
            <a:r>
              <a:rPr lang="ca-ES" b="0" strike="noStrike" spc="-1" dirty="0">
                <a:solidFill>
                  <a:srgbClr val="0070C0"/>
                </a:solidFill>
                <a:latin typeface="Calibri" panose="020F0502020204030204" pitchFamily="34" charset="0"/>
                <a:cs typeface="Calibri" panose="020F0502020204030204" pitchFamily="34" charset="0"/>
              </a:rPr>
              <a:t>, gairebé el “cor” del COF, és el </a:t>
            </a:r>
            <a:r>
              <a:rPr lang="ca-ES" b="1" strike="noStrike" spc="-1" dirty="0">
                <a:solidFill>
                  <a:srgbClr val="0070C0"/>
                </a:solidFill>
                <a:latin typeface="Calibri" panose="020F0502020204030204" pitchFamily="34" charset="0"/>
                <a:cs typeface="Calibri" panose="020F0502020204030204" pitchFamily="34" charset="0"/>
              </a:rPr>
              <a:t>Servei d’Atenció personal</a:t>
            </a:r>
            <a:r>
              <a:rPr lang="ca-ES" b="0" strike="noStrike" spc="-1" dirty="0">
                <a:solidFill>
                  <a:srgbClr val="0070C0"/>
                </a:solidFill>
                <a:latin typeface="Calibri" panose="020F0502020204030204" pitchFamily="34" charset="0"/>
                <a:cs typeface="Calibri" panose="020F0502020204030204" pitchFamily="34" charset="0"/>
              </a:rPr>
              <a:t>, que correspon a la primera àrea d’actuació: Atenció Integral i Assistencial. </a:t>
            </a:r>
            <a:r>
              <a:rPr lang="ca-ES" spc="-1" dirty="0">
                <a:solidFill>
                  <a:srgbClr val="0070C0"/>
                </a:solidFill>
                <a:latin typeface="Calibri" panose="020F0502020204030204" pitchFamily="34" charset="0"/>
                <a:cs typeface="Calibri" panose="020F0502020204030204" pitchFamily="34" charset="0"/>
              </a:rPr>
              <a:t>Els</a:t>
            </a:r>
            <a:r>
              <a:rPr lang="ca-ES" b="0" strike="noStrike" spc="-1" dirty="0">
                <a:solidFill>
                  <a:srgbClr val="0070C0"/>
                </a:solidFill>
                <a:latin typeface="Calibri" panose="020F0502020204030204" pitchFamily="34" charset="0"/>
                <a:cs typeface="Calibri" panose="020F0502020204030204" pitchFamily="34" charset="0"/>
              </a:rPr>
              <a:t> problemes familiars són afrontats des d’una visió integral de la persona, el matrimoni </a:t>
            </a:r>
            <a:r>
              <a:rPr lang="ca-ES" spc="-1" dirty="0">
                <a:solidFill>
                  <a:srgbClr val="0070C0"/>
                </a:solidFill>
                <a:latin typeface="Calibri" panose="020F0502020204030204" pitchFamily="34" charset="0"/>
                <a:cs typeface="Calibri" panose="020F0502020204030204" pitchFamily="34" charset="0"/>
              </a:rPr>
              <a:t>i</a:t>
            </a:r>
            <a:r>
              <a:rPr lang="ca-ES" b="0" strike="noStrike" spc="-1" dirty="0">
                <a:solidFill>
                  <a:srgbClr val="0070C0"/>
                </a:solidFill>
                <a:latin typeface="Calibri" panose="020F0502020204030204" pitchFamily="34" charset="0"/>
                <a:cs typeface="Calibri" panose="020F0502020204030204" pitchFamily="34" charset="0"/>
              </a:rPr>
              <a:t> la família, entesos com un tot interrelacionat </a:t>
            </a:r>
            <a:r>
              <a:rPr lang="ca-ES" spc="-1" dirty="0">
                <a:solidFill>
                  <a:srgbClr val="0070C0"/>
                </a:solidFill>
                <a:latin typeface="Calibri" panose="020F0502020204030204" pitchFamily="34" charset="0"/>
                <a:cs typeface="Calibri" panose="020F0502020204030204" pitchFamily="34" charset="0"/>
              </a:rPr>
              <a:t>i</a:t>
            </a:r>
            <a:r>
              <a:rPr lang="ca-ES" b="0" strike="noStrike" spc="-1" dirty="0">
                <a:solidFill>
                  <a:srgbClr val="0070C0"/>
                </a:solidFill>
                <a:latin typeface="Calibri" panose="020F0502020204030204" pitchFamily="34" charset="0"/>
                <a:cs typeface="Calibri" panose="020F0502020204030204" pitchFamily="34" charset="0"/>
              </a:rPr>
              <a:t> en constant procés de creixement, des d’una antropologia cristiana. </a:t>
            </a:r>
            <a:endParaRPr lang="ca-ES" b="0" strike="noStrike" spc="-1" dirty="0">
              <a:latin typeface="Calibri" panose="020F0502020204030204" pitchFamily="34" charset="0"/>
              <a:cs typeface="Calibri" panose="020F0502020204030204" pitchFamily="34" charset="0"/>
            </a:endParaRPr>
          </a:p>
          <a:p>
            <a:pPr>
              <a:lnSpc>
                <a:spcPct val="100000"/>
              </a:lnSpc>
              <a:spcBef>
                <a:spcPts val="320"/>
              </a:spcBef>
            </a:pPr>
            <a:r>
              <a:rPr lang="ca-ES" spc="-1" dirty="0">
                <a:solidFill>
                  <a:srgbClr val="0070C0"/>
                </a:solidFill>
                <a:latin typeface="Calibri" panose="020F0502020204030204" pitchFamily="34" charset="0"/>
                <a:cs typeface="Calibri" panose="020F0502020204030204" pitchFamily="34" charset="0"/>
              </a:rPr>
              <a:t>El </a:t>
            </a:r>
            <a:r>
              <a:rPr lang="ca-ES" b="0" strike="noStrike" spc="-1" dirty="0">
                <a:solidFill>
                  <a:srgbClr val="0070C0"/>
                </a:solidFill>
                <a:latin typeface="Calibri" panose="020F0502020204030204" pitchFamily="34" charset="0"/>
                <a:cs typeface="Calibri" panose="020F0502020204030204" pitchFamily="34" charset="0"/>
              </a:rPr>
              <a:t> formen un equip de voluntaris </a:t>
            </a:r>
            <a:r>
              <a:rPr lang="ca-ES" spc="-1" dirty="0">
                <a:solidFill>
                  <a:srgbClr val="0070C0"/>
                </a:solidFill>
                <a:latin typeface="Calibri" panose="020F0502020204030204" pitchFamily="34" charset="0"/>
                <a:cs typeface="Calibri" panose="020F0502020204030204" pitchFamily="34" charset="0"/>
              </a:rPr>
              <a:t>q</a:t>
            </a:r>
            <a:r>
              <a:rPr lang="ca-ES" b="0" strike="noStrike" spc="-1" dirty="0">
                <a:solidFill>
                  <a:srgbClr val="0070C0"/>
                </a:solidFill>
                <a:latin typeface="Calibri" panose="020F0502020204030204" pitchFamily="34" charset="0"/>
                <a:cs typeface="Calibri" panose="020F0502020204030204" pitchFamily="34" charset="0"/>
              </a:rPr>
              <a:t>ualificats</a:t>
            </a:r>
            <a:r>
              <a:rPr lang="ca-ES" b="0" strike="noStrike" spc="-1" dirty="0">
                <a:solidFill>
                  <a:srgbClr val="FF0000"/>
                </a:solidFill>
                <a:latin typeface="Calibri" panose="020F0502020204030204" pitchFamily="34" charset="0"/>
                <a:cs typeface="Calibri" panose="020F0502020204030204" pitchFamily="34" charset="0"/>
              </a:rPr>
              <a:t> </a:t>
            </a:r>
            <a:r>
              <a:rPr lang="ca-ES" b="0" strike="noStrike" spc="-1" dirty="0">
                <a:solidFill>
                  <a:srgbClr val="0070C0"/>
                </a:solidFill>
                <a:latin typeface="Calibri" panose="020F0502020204030204" pitchFamily="34" charset="0"/>
                <a:cs typeface="Calibri" panose="020F0502020204030204" pitchFamily="34" charset="0"/>
              </a:rPr>
              <a:t>en temes de parella, matrimoni </a:t>
            </a:r>
            <a:r>
              <a:rPr lang="ca-ES" spc="-1" dirty="0">
                <a:solidFill>
                  <a:srgbClr val="0070C0"/>
                </a:solidFill>
                <a:latin typeface="Calibri" panose="020F0502020204030204" pitchFamily="34" charset="0"/>
                <a:cs typeface="Calibri" panose="020F0502020204030204" pitchFamily="34" charset="0"/>
              </a:rPr>
              <a:t>i</a:t>
            </a:r>
            <a:r>
              <a:rPr lang="ca-ES" b="0" strike="noStrike" spc="-1" dirty="0">
                <a:solidFill>
                  <a:srgbClr val="0070C0"/>
                </a:solidFill>
                <a:latin typeface="Calibri" panose="020F0502020204030204" pitchFamily="34" charset="0"/>
                <a:cs typeface="Calibri" panose="020F0502020204030204" pitchFamily="34" charset="0"/>
              </a:rPr>
              <a:t> família, que realitzen el servei de forma voluntària i gratuïta. </a:t>
            </a:r>
            <a:r>
              <a:rPr lang="ca-ES" spc="-1" dirty="0">
                <a:solidFill>
                  <a:srgbClr val="0070C0"/>
                </a:solidFill>
                <a:latin typeface="Calibri" panose="020F0502020204030204" pitchFamily="34" charset="0"/>
                <a:cs typeface="Calibri" panose="020F0502020204030204" pitchFamily="34" charset="0"/>
              </a:rPr>
              <a:t>Es</a:t>
            </a:r>
            <a:r>
              <a:rPr lang="ca-ES" b="0" strike="noStrike" spc="-1" dirty="0">
                <a:solidFill>
                  <a:srgbClr val="0070C0"/>
                </a:solidFill>
                <a:latin typeface="Calibri" panose="020F0502020204030204" pitchFamily="34" charset="0"/>
                <a:cs typeface="Calibri" panose="020F0502020204030204" pitchFamily="34" charset="0"/>
              </a:rPr>
              <a:t> garanteix la discreció </a:t>
            </a:r>
            <a:r>
              <a:rPr lang="ca-ES" spc="-1" dirty="0">
                <a:solidFill>
                  <a:srgbClr val="0070C0"/>
                </a:solidFill>
                <a:latin typeface="Calibri" panose="020F0502020204030204" pitchFamily="34" charset="0"/>
                <a:cs typeface="Calibri" panose="020F0502020204030204" pitchFamily="34" charset="0"/>
              </a:rPr>
              <a:t>i</a:t>
            </a:r>
            <a:r>
              <a:rPr lang="ca-ES" b="0" strike="noStrike" spc="-1" dirty="0">
                <a:solidFill>
                  <a:srgbClr val="0070C0"/>
                </a:solidFill>
                <a:latin typeface="Calibri" panose="020F0502020204030204" pitchFamily="34" charset="0"/>
                <a:cs typeface="Calibri" panose="020F0502020204030204" pitchFamily="34" charset="0"/>
              </a:rPr>
              <a:t> la confidencialitat. Per ajudar en les despeses del servei, s’accepten aportacions econòmiques voluntàries en concepte de donatiu. També aconsellem bons professionals externs per a intervencions </a:t>
            </a:r>
            <a:r>
              <a:rPr lang="ca-ES" spc="-1" dirty="0">
                <a:solidFill>
                  <a:srgbClr val="0070C0"/>
                </a:solidFill>
                <a:latin typeface="Calibri" panose="020F0502020204030204" pitchFamily="34" charset="0"/>
                <a:cs typeface="Calibri" panose="020F0502020204030204" pitchFamily="34" charset="0"/>
              </a:rPr>
              <a:t>i</a:t>
            </a:r>
            <a:r>
              <a:rPr lang="ca-ES" b="0" strike="noStrike" spc="-1" dirty="0">
                <a:solidFill>
                  <a:srgbClr val="0070C0"/>
                </a:solidFill>
                <a:latin typeface="Calibri" panose="020F0502020204030204" pitchFamily="34" charset="0"/>
                <a:cs typeface="Calibri" panose="020F0502020204030204" pitchFamily="34" charset="0"/>
              </a:rPr>
              <a:t> teràpies específiques, alguns ofereixen preus redu</a:t>
            </a:r>
            <a:r>
              <a:rPr lang="ca-ES" spc="-1" dirty="0">
                <a:solidFill>
                  <a:srgbClr val="0070C0"/>
                </a:solidFill>
                <a:latin typeface="Calibri" panose="020F0502020204030204" pitchFamily="34" charset="0"/>
                <a:cs typeface="Calibri" panose="020F0502020204030204" pitchFamily="34" charset="0"/>
              </a:rPr>
              <a:t>ïts</a:t>
            </a:r>
            <a:r>
              <a:rPr lang="ca-ES" b="0" strike="noStrike" spc="-1" dirty="0">
                <a:solidFill>
                  <a:srgbClr val="0070C0"/>
                </a:solidFill>
                <a:latin typeface="Calibri" panose="020F0502020204030204" pitchFamily="34" charset="0"/>
                <a:cs typeface="Calibri" panose="020F0502020204030204" pitchFamily="34" charset="0"/>
              </a:rPr>
              <a:t> a les persones que venen enviades per nosaltres.</a:t>
            </a:r>
            <a:endParaRPr lang="ca-ES" b="0" strike="noStrike" spc="-1" dirty="0">
              <a:latin typeface="Calibri" panose="020F0502020204030204" pitchFamily="34" charset="0"/>
              <a:cs typeface="Calibri" panose="020F0502020204030204" pitchFamily="34" charset="0"/>
            </a:endParaRPr>
          </a:p>
          <a:p>
            <a:pPr>
              <a:lnSpc>
                <a:spcPct val="100000"/>
              </a:lnSpc>
              <a:spcBef>
                <a:spcPts val="320"/>
              </a:spcBef>
            </a:pPr>
            <a:r>
              <a:rPr lang="ca-ES" b="0" strike="noStrike" spc="-1" dirty="0">
                <a:solidFill>
                  <a:srgbClr val="0070C0"/>
                </a:solidFill>
                <a:latin typeface="Calibri" panose="020F0502020204030204" pitchFamily="34" charset="0"/>
                <a:cs typeface="Calibri" panose="020F0502020204030204" pitchFamily="34" charset="0"/>
              </a:rPr>
              <a:t> Aquest servei va dirigit a:</a:t>
            </a:r>
            <a:endParaRPr lang="ca-ES" b="0" strike="noStrike" spc="-1" dirty="0">
              <a:latin typeface="Calibri" panose="020F0502020204030204" pitchFamily="34" charset="0"/>
              <a:cs typeface="Calibri" panose="020F0502020204030204" pitchFamily="34" charset="0"/>
            </a:endParaRPr>
          </a:p>
          <a:p>
            <a:pPr>
              <a:lnSpc>
                <a:spcPct val="100000"/>
              </a:lnSpc>
              <a:spcBef>
                <a:spcPts val="320"/>
              </a:spcBef>
            </a:pPr>
            <a:r>
              <a:rPr lang="ca-ES" b="0" strike="noStrike" spc="-1" dirty="0">
                <a:solidFill>
                  <a:srgbClr val="0070C0"/>
                </a:solidFill>
                <a:latin typeface="Calibri" panose="020F0502020204030204" pitchFamily="34" charset="0"/>
                <a:cs typeface="Calibri" panose="020F0502020204030204" pitchFamily="34" charset="0"/>
              </a:rPr>
              <a:t> * persones que desitgin millorar, que tinguin problemes de relació de parella o de relació pares-fills o familiars en general.</a:t>
            </a:r>
            <a:endParaRPr lang="ca-ES" b="0" strike="noStrike" spc="-1" dirty="0">
              <a:latin typeface="Calibri" panose="020F0502020204030204" pitchFamily="34" charset="0"/>
              <a:cs typeface="Calibri" panose="020F0502020204030204" pitchFamily="34" charset="0"/>
            </a:endParaRPr>
          </a:p>
          <a:p>
            <a:pPr>
              <a:lnSpc>
                <a:spcPct val="100000"/>
              </a:lnSpc>
              <a:spcBef>
                <a:spcPts val="320"/>
              </a:spcBef>
            </a:pPr>
            <a:r>
              <a:rPr lang="ca-ES" b="0" strike="noStrike" spc="-1" dirty="0">
                <a:solidFill>
                  <a:srgbClr val="0070C0"/>
                </a:solidFill>
                <a:latin typeface="Calibri" panose="020F0502020204030204" pitchFamily="34" charset="0"/>
                <a:cs typeface="Calibri" panose="020F0502020204030204" pitchFamily="34" charset="0"/>
              </a:rPr>
              <a:t> * persones que tinguin necessitat de compartir una inquietud, un problema o un moment de incertesa </a:t>
            </a:r>
            <a:r>
              <a:rPr lang="ca-ES" spc="-1" dirty="0">
                <a:solidFill>
                  <a:srgbClr val="0070C0"/>
                </a:solidFill>
                <a:latin typeface="Calibri" panose="020F0502020204030204" pitchFamily="34" charset="0"/>
                <a:cs typeface="Calibri" panose="020F0502020204030204" pitchFamily="34" charset="0"/>
              </a:rPr>
              <a:t>i</a:t>
            </a:r>
            <a:r>
              <a:rPr lang="ca-ES" b="0" strike="noStrike" spc="-1" dirty="0">
                <a:solidFill>
                  <a:srgbClr val="0070C0"/>
                </a:solidFill>
                <a:latin typeface="Calibri" panose="020F0502020204030204" pitchFamily="34" charset="0"/>
                <a:cs typeface="Calibri" panose="020F0502020204030204" pitchFamily="34" charset="0"/>
              </a:rPr>
              <a:t> volen que algú els escolti </a:t>
            </a:r>
            <a:r>
              <a:rPr lang="ca-ES" spc="-1" dirty="0">
                <a:solidFill>
                  <a:srgbClr val="0070C0"/>
                </a:solidFill>
                <a:latin typeface="Calibri" panose="020F0502020204030204" pitchFamily="34" charset="0"/>
                <a:cs typeface="Calibri" panose="020F0502020204030204" pitchFamily="34" charset="0"/>
              </a:rPr>
              <a:t>i</a:t>
            </a:r>
            <a:r>
              <a:rPr lang="ca-ES" b="0" strike="noStrike" spc="-1" dirty="0">
                <a:solidFill>
                  <a:srgbClr val="0070C0"/>
                </a:solidFill>
                <a:latin typeface="Calibri" panose="020F0502020204030204" pitchFamily="34" charset="0"/>
                <a:cs typeface="Calibri" panose="020F0502020204030204" pitchFamily="34" charset="0"/>
              </a:rPr>
              <a:t> acompanyi.</a:t>
            </a:r>
            <a:endParaRPr lang="ca-ES" b="0" strike="noStrike" spc="-1" dirty="0">
              <a:latin typeface="Calibri" panose="020F0502020204030204" pitchFamily="34" charset="0"/>
              <a:cs typeface="Calibri" panose="020F0502020204030204" pitchFamily="34" charset="0"/>
            </a:endParaRPr>
          </a:p>
          <a:p>
            <a:pPr>
              <a:lnSpc>
                <a:spcPct val="100000"/>
              </a:lnSpc>
              <a:spcBef>
                <a:spcPts val="320"/>
              </a:spcBef>
            </a:pPr>
            <a:r>
              <a:rPr lang="ca-ES" b="0" strike="noStrike" spc="-1" dirty="0">
                <a:solidFill>
                  <a:srgbClr val="0070C0"/>
                </a:solidFill>
                <a:latin typeface="Calibri" panose="020F0502020204030204" pitchFamily="34" charset="0"/>
                <a:cs typeface="Calibri" panose="020F0502020204030204" pitchFamily="34" charset="0"/>
              </a:rPr>
              <a:t> * persones o grups que </a:t>
            </a:r>
            <a:r>
              <a:rPr lang="ca-ES" spc="-1" dirty="0">
                <a:solidFill>
                  <a:srgbClr val="0070C0"/>
                </a:solidFill>
                <a:latin typeface="Calibri" panose="020F0502020204030204" pitchFamily="34" charset="0"/>
                <a:cs typeface="Calibri" panose="020F0502020204030204" pitchFamily="34" charset="0"/>
              </a:rPr>
              <a:t>volen</a:t>
            </a:r>
            <a:r>
              <a:rPr lang="ca-ES" b="0" strike="noStrike" spc="-1" dirty="0">
                <a:solidFill>
                  <a:srgbClr val="0070C0"/>
                </a:solidFill>
                <a:latin typeface="Calibri" panose="020F0502020204030204" pitchFamily="34" charset="0"/>
                <a:cs typeface="Calibri" panose="020F0502020204030204" pitchFamily="34" charset="0"/>
              </a:rPr>
              <a:t> rebre formació en </a:t>
            </a:r>
            <a:r>
              <a:rPr lang="ca-ES" spc="-1" dirty="0">
                <a:solidFill>
                  <a:srgbClr val="0070C0"/>
                </a:solidFill>
                <a:latin typeface="Calibri" panose="020F0502020204030204" pitchFamily="34" charset="0"/>
                <a:cs typeface="Calibri" panose="020F0502020204030204" pitchFamily="34" charset="0"/>
              </a:rPr>
              <a:t>els</a:t>
            </a:r>
            <a:r>
              <a:rPr lang="ca-ES" b="0" strike="noStrike" spc="-1" dirty="0">
                <a:solidFill>
                  <a:srgbClr val="0070C0"/>
                </a:solidFill>
                <a:latin typeface="Calibri" panose="020F0502020204030204" pitchFamily="34" charset="0"/>
                <a:cs typeface="Calibri" panose="020F0502020204030204" pitchFamily="34" charset="0"/>
              </a:rPr>
              <a:t> temes que ofereix el COF.</a:t>
            </a:r>
            <a:endParaRPr lang="ca-ES" b="0" strike="noStrike" spc="-1" dirty="0">
              <a:latin typeface="Calibri" panose="020F0502020204030204" pitchFamily="34" charset="0"/>
              <a:cs typeface="Calibri" panose="020F0502020204030204" pitchFamily="34" charset="0"/>
            </a:endParaRPr>
          </a:p>
          <a:p>
            <a:pPr>
              <a:lnSpc>
                <a:spcPct val="100000"/>
              </a:lnSpc>
              <a:spcBef>
                <a:spcPts val="320"/>
              </a:spcBef>
            </a:pPr>
            <a:endParaRPr lang="ca-ES" sz="16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395640" y="188640"/>
            <a:ext cx="8208720" cy="1080720"/>
          </a:xfrm>
          <a:prstGeom prst="rect">
            <a:avLst/>
          </a:prstGeom>
          <a:noFill/>
          <a:ln w="9360">
            <a:noFill/>
          </a:ln>
        </p:spPr>
        <p:txBody>
          <a:bodyPr anchor="ctr"/>
          <a:lstStyle/>
          <a:p>
            <a:pPr algn="ctr">
              <a:lnSpc>
                <a:spcPct val="100000"/>
              </a:lnSpc>
            </a:pPr>
            <a:r>
              <a:rPr lang="ca-ES" sz="3600" b="0" strike="noStrike" spc="-1" dirty="0">
                <a:solidFill>
                  <a:srgbClr val="953735"/>
                </a:solidFill>
                <a:latin typeface="Calibri"/>
              </a:rPr>
              <a:t>1-c.- </a:t>
            </a:r>
            <a:r>
              <a:rPr lang="ca-ES" sz="3600" b="1" strike="noStrike" spc="-1" dirty="0">
                <a:solidFill>
                  <a:srgbClr val="953735"/>
                </a:solidFill>
                <a:latin typeface="Calibri"/>
              </a:rPr>
              <a:t>Servei d’Atenció personal</a:t>
            </a:r>
            <a:r>
              <a:rPr lang="ca-ES" sz="3600" b="0" strike="noStrike" spc="-1" dirty="0">
                <a:solidFill>
                  <a:srgbClr val="953735"/>
                </a:solidFill>
                <a:latin typeface="Calibri"/>
              </a:rPr>
              <a:t>:</a:t>
            </a:r>
            <a:r>
              <a:rPr lang="ca-ES" dirty="0"/>
              <a:t/>
            </a:r>
            <a:br>
              <a:rPr lang="ca-ES" dirty="0"/>
            </a:br>
            <a:r>
              <a:rPr lang="ca-ES" sz="3600" b="0" strike="noStrike" spc="-1" dirty="0">
                <a:solidFill>
                  <a:srgbClr val="953735"/>
                </a:solidFill>
                <a:latin typeface="Calibri"/>
              </a:rPr>
              <a:t> vine, truca, escriu.</a:t>
            </a:r>
            <a:endParaRPr lang="ca-ES" sz="3600" b="0" strike="noStrike" spc="-1" dirty="0">
              <a:solidFill>
                <a:srgbClr val="000000"/>
              </a:solidFill>
              <a:latin typeface="Arial"/>
            </a:endParaRPr>
          </a:p>
        </p:txBody>
      </p:sp>
      <p:sp>
        <p:nvSpPr>
          <p:cNvPr id="100" name="TextShape 2"/>
          <p:cNvSpPr txBox="1"/>
          <p:nvPr/>
        </p:nvSpPr>
        <p:spPr>
          <a:xfrm>
            <a:off x="179640" y="1340640"/>
            <a:ext cx="8640720" cy="5328360"/>
          </a:xfrm>
          <a:prstGeom prst="rect">
            <a:avLst/>
          </a:prstGeom>
          <a:noFill/>
          <a:ln w="9360">
            <a:solidFill>
              <a:srgbClr val="953735"/>
            </a:solidFill>
            <a:miter/>
          </a:ln>
        </p:spPr>
        <p:txBody>
          <a:bodyPr/>
          <a:lstStyle/>
          <a:p>
            <a:pPr>
              <a:lnSpc>
                <a:spcPct val="100000"/>
              </a:lnSpc>
              <a:spcBef>
                <a:spcPts val="479"/>
              </a:spcBef>
            </a:pPr>
            <a:r>
              <a:rPr lang="ca-ES" sz="2400" b="1" strike="noStrike" spc="-1" dirty="0">
                <a:solidFill>
                  <a:srgbClr val="000000"/>
                </a:solidFill>
                <a:latin typeface="Calibri"/>
              </a:rPr>
              <a:t>Atenció telefònica contínua:  649.935.317  -  629.521.418</a:t>
            </a:r>
            <a:endParaRPr lang="ca-ES" sz="2400" b="0" strike="noStrike" spc="-1" dirty="0">
              <a:latin typeface="Arial"/>
            </a:endParaRPr>
          </a:p>
          <a:p>
            <a:pPr>
              <a:lnSpc>
                <a:spcPct val="100000"/>
              </a:lnSpc>
              <a:spcBef>
                <a:spcPts val="400"/>
              </a:spcBef>
            </a:pPr>
            <a:r>
              <a:rPr lang="ca-ES" sz="2000" b="1" strike="noStrike" spc="-1" dirty="0">
                <a:solidFill>
                  <a:srgbClr val="000000"/>
                </a:solidFill>
                <a:latin typeface="Calibri"/>
              </a:rPr>
              <a:t>Email: </a:t>
            </a:r>
            <a:r>
              <a:rPr lang="ca-ES" sz="2000" b="1" i="1" strike="noStrike" spc="-1" dirty="0">
                <a:solidFill>
                  <a:srgbClr val="000000"/>
                </a:solidFill>
                <a:latin typeface="Calibri"/>
              </a:rPr>
              <a:t>cof@bisbatdeterrassa.org</a:t>
            </a:r>
            <a:endParaRPr lang="ca-ES" sz="2000" b="0" strike="noStrike" spc="-1" dirty="0">
              <a:latin typeface="Arial"/>
            </a:endParaRPr>
          </a:p>
          <a:p>
            <a:pPr>
              <a:lnSpc>
                <a:spcPct val="100000"/>
              </a:lnSpc>
              <a:spcBef>
                <a:spcPts val="360"/>
              </a:spcBef>
            </a:pPr>
            <a:endParaRPr lang="ca-ES" sz="2000" b="0" strike="noStrike" spc="-1" dirty="0">
              <a:latin typeface="Arial"/>
            </a:endParaRPr>
          </a:p>
          <a:p>
            <a:pPr>
              <a:lnSpc>
                <a:spcPct val="100000"/>
              </a:lnSpc>
              <a:spcBef>
                <a:spcPts val="360"/>
              </a:spcBef>
            </a:pPr>
            <a:r>
              <a:rPr lang="ca-ES" sz="1800" b="1" strike="noStrike" spc="-1" dirty="0">
                <a:solidFill>
                  <a:srgbClr val="000000"/>
                </a:solidFill>
                <a:latin typeface="Calibri"/>
              </a:rPr>
              <a:t>Punts d’acollida presencials i telefònics:</a:t>
            </a:r>
            <a:endParaRPr lang="ca-ES" sz="1800" b="0" strike="noStrike" spc="-1" dirty="0">
              <a:latin typeface="Arial"/>
            </a:endParaRPr>
          </a:p>
          <a:p>
            <a:pPr>
              <a:lnSpc>
                <a:spcPct val="100000"/>
              </a:lnSpc>
              <a:spcBef>
                <a:spcPts val="360"/>
              </a:spcBef>
            </a:pPr>
            <a:endParaRPr lang="ca-ES" sz="1800" b="0" strike="noStrike" spc="-1" dirty="0">
              <a:latin typeface="Arial"/>
            </a:endParaRPr>
          </a:p>
          <a:p>
            <a:pPr marL="343080" indent="-342720">
              <a:lnSpc>
                <a:spcPct val="100000"/>
              </a:lnSpc>
              <a:spcBef>
                <a:spcPts val="360"/>
              </a:spcBef>
              <a:buClr>
                <a:srgbClr val="000000"/>
              </a:buClr>
              <a:buFont typeface="Arial"/>
              <a:buChar char="•"/>
            </a:pPr>
            <a:r>
              <a:rPr lang="ca-ES" sz="1800" b="1" strike="noStrike" spc="-1" dirty="0">
                <a:solidFill>
                  <a:srgbClr val="000000"/>
                </a:solidFill>
                <a:latin typeface="Calibri"/>
              </a:rPr>
              <a:t>SABADELL Edifici de Càritas Diocesana  </a:t>
            </a:r>
            <a:r>
              <a:rPr lang="ca-ES" sz="1800" b="0" strike="noStrike" spc="-1" dirty="0">
                <a:solidFill>
                  <a:srgbClr val="000000"/>
                </a:solidFill>
                <a:latin typeface="Calibri"/>
              </a:rPr>
              <a:t>C/ Duran i Sors, 11</a:t>
            </a:r>
            <a:endParaRPr lang="ca-ES" sz="1800" b="0" strike="noStrike" spc="-1" dirty="0">
              <a:latin typeface="Arial"/>
            </a:endParaRPr>
          </a:p>
          <a:p>
            <a:pPr marL="343080" indent="-342720">
              <a:lnSpc>
                <a:spcPct val="100000"/>
              </a:lnSpc>
              <a:spcBef>
                <a:spcPts val="360"/>
              </a:spcBef>
            </a:pPr>
            <a:r>
              <a:rPr lang="ca-ES" sz="1800" b="1" strike="noStrike" spc="-1" dirty="0">
                <a:solidFill>
                  <a:srgbClr val="000000"/>
                </a:solidFill>
                <a:latin typeface="Calibri"/>
              </a:rPr>
              <a:t>	Dies:  dilluns 		                  Hora: de 11 a 13		</a:t>
            </a:r>
            <a:r>
              <a:rPr lang="ca-ES" b="1" spc="-1" dirty="0">
                <a:solidFill>
                  <a:srgbClr val="000000"/>
                </a:solidFill>
                <a:latin typeface="Calibri"/>
              </a:rPr>
              <a:t>T.699.075.931</a:t>
            </a:r>
            <a:endParaRPr lang="ca-ES" sz="1800" b="0" strike="noStrike" spc="-1" dirty="0">
              <a:latin typeface="Arial"/>
            </a:endParaRPr>
          </a:p>
          <a:p>
            <a:pPr marL="343080" indent="-342720">
              <a:lnSpc>
                <a:spcPct val="100000"/>
              </a:lnSpc>
              <a:spcBef>
                <a:spcPts val="360"/>
              </a:spcBef>
            </a:pPr>
            <a:r>
              <a:rPr lang="ca-ES" sz="1800" b="1" strike="noStrike" spc="-1" dirty="0">
                <a:solidFill>
                  <a:srgbClr val="000000"/>
                </a:solidFill>
                <a:latin typeface="Calibri"/>
              </a:rPr>
              <a:t>		</a:t>
            </a:r>
            <a:endParaRPr lang="ca-ES" sz="1800" b="0" strike="noStrike" spc="-1" dirty="0">
              <a:latin typeface="Arial"/>
            </a:endParaRPr>
          </a:p>
          <a:p>
            <a:pPr marL="343080" indent="-342720">
              <a:lnSpc>
                <a:spcPct val="100000"/>
              </a:lnSpc>
              <a:spcBef>
                <a:spcPts val="360"/>
              </a:spcBef>
              <a:buClr>
                <a:srgbClr val="000000"/>
              </a:buClr>
              <a:buFont typeface="Arial"/>
              <a:buChar char="•"/>
            </a:pPr>
            <a:r>
              <a:rPr lang="ca-ES" sz="1800" b="1" strike="noStrike" spc="-1" dirty="0">
                <a:solidFill>
                  <a:srgbClr val="000000"/>
                </a:solidFill>
                <a:latin typeface="Calibri"/>
              </a:rPr>
              <a:t>TERRASSA Edifici del Bisbat	</a:t>
            </a:r>
            <a:r>
              <a:rPr lang="ca-ES" sz="1800" b="0" strike="noStrike" spc="-1" dirty="0">
                <a:solidFill>
                  <a:srgbClr val="000000"/>
                </a:solidFill>
                <a:latin typeface="Calibri"/>
              </a:rPr>
              <a:t>C/ Vinyals, 47- 49</a:t>
            </a:r>
            <a:endParaRPr lang="ca-ES" sz="1800" b="0" strike="noStrike" spc="-1" dirty="0">
              <a:latin typeface="Arial"/>
            </a:endParaRPr>
          </a:p>
          <a:p>
            <a:pPr marL="343080" indent="-342720">
              <a:lnSpc>
                <a:spcPct val="100000"/>
              </a:lnSpc>
              <a:spcBef>
                <a:spcPts val="360"/>
              </a:spcBef>
            </a:pPr>
            <a:r>
              <a:rPr lang="ca-ES" sz="1800" b="1" strike="noStrike" spc="-1" dirty="0">
                <a:solidFill>
                  <a:srgbClr val="000000"/>
                </a:solidFill>
                <a:latin typeface="Calibri"/>
              </a:rPr>
              <a:t>	Dies: dimecres 			Hora: de 11 a 13 		T.937.337.120</a:t>
            </a:r>
            <a:endParaRPr lang="ca-ES" sz="1800" b="0" strike="noStrike" spc="-1" dirty="0">
              <a:latin typeface="Arial"/>
            </a:endParaRPr>
          </a:p>
          <a:p>
            <a:pPr marL="343080" indent="-342720">
              <a:lnSpc>
                <a:spcPct val="100000"/>
              </a:lnSpc>
              <a:spcBef>
                <a:spcPts val="320"/>
              </a:spcBef>
            </a:pPr>
            <a:endParaRPr lang="ca-ES" sz="1800" b="0" strike="noStrike" spc="-1" dirty="0">
              <a:latin typeface="Arial"/>
            </a:endParaRPr>
          </a:p>
          <a:p>
            <a:pPr marL="343080" indent="-342720">
              <a:lnSpc>
                <a:spcPct val="100000"/>
              </a:lnSpc>
              <a:spcBef>
                <a:spcPts val="360"/>
              </a:spcBef>
            </a:pPr>
            <a:r>
              <a:rPr lang="ca-ES" sz="1800" b="1" strike="noStrike" spc="-1" dirty="0">
                <a:solidFill>
                  <a:srgbClr val="000000"/>
                </a:solidFill>
                <a:latin typeface="Calibri"/>
              </a:rPr>
              <a:t>Aportació econòmica:  </a:t>
            </a:r>
            <a:r>
              <a:rPr lang="ca-ES" sz="1800" b="0" strike="noStrike" spc="-1" dirty="0">
                <a:solidFill>
                  <a:srgbClr val="000000"/>
                </a:solidFill>
                <a:latin typeface="Calibri"/>
              </a:rPr>
              <a:t>per ajudar en les despeses del servei, s’acceptaran aportacions econòmiques voluntàries en concepte de donatiu. </a:t>
            </a:r>
            <a:endParaRPr lang="ca-E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Shape 1"/>
          <p:cNvSpPr txBox="1"/>
          <p:nvPr/>
        </p:nvSpPr>
        <p:spPr>
          <a:xfrm>
            <a:off x="684360" y="333360"/>
            <a:ext cx="7772040" cy="863280"/>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2.- </a:t>
            </a:r>
            <a:r>
              <a:rPr lang="ca-ES" sz="4400" spc="-1" dirty="0">
                <a:solidFill>
                  <a:srgbClr val="953735"/>
                </a:solidFill>
                <a:latin typeface="Calibri"/>
              </a:rPr>
              <a:t>Dues </a:t>
            </a:r>
            <a:r>
              <a:rPr lang="ca-ES" sz="4400" b="0" strike="noStrike" spc="-1" dirty="0">
                <a:solidFill>
                  <a:srgbClr val="953735"/>
                </a:solidFill>
                <a:latin typeface="Calibri"/>
              </a:rPr>
              <a:t>Àrees d’actuació</a:t>
            </a:r>
            <a:endParaRPr lang="ca-ES" sz="4400" b="0" strike="noStrike" spc="-1" dirty="0">
              <a:solidFill>
                <a:srgbClr val="000000"/>
              </a:solidFill>
              <a:latin typeface="Arial"/>
            </a:endParaRPr>
          </a:p>
        </p:txBody>
      </p:sp>
      <p:sp>
        <p:nvSpPr>
          <p:cNvPr id="102" name="TextShape 2"/>
          <p:cNvSpPr txBox="1"/>
          <p:nvPr/>
        </p:nvSpPr>
        <p:spPr>
          <a:xfrm>
            <a:off x="250920" y="1341360"/>
            <a:ext cx="8713440" cy="5255640"/>
          </a:xfrm>
          <a:prstGeom prst="rect">
            <a:avLst/>
          </a:prstGeom>
          <a:noFill/>
          <a:ln w="9360">
            <a:solidFill>
              <a:srgbClr val="17375E"/>
            </a:solidFill>
            <a:miter/>
          </a:ln>
        </p:spPr>
        <p:txBody>
          <a:bodyPr>
            <a:normAutofit/>
          </a:bodyPr>
          <a:lstStyle/>
          <a:p>
            <a:pPr>
              <a:lnSpc>
                <a:spcPct val="90000"/>
              </a:lnSpc>
              <a:spcBef>
                <a:spcPts val="380"/>
              </a:spcBef>
            </a:pPr>
            <a:r>
              <a:rPr lang="ca-ES" sz="1900" b="0" strike="noStrike" spc="-1" dirty="0">
                <a:solidFill>
                  <a:srgbClr val="0070C0"/>
                </a:solidFill>
                <a:latin typeface="Calibri"/>
              </a:rPr>
              <a:t>A: </a:t>
            </a:r>
            <a:r>
              <a:rPr lang="ca-ES" sz="1900" b="1" strike="noStrike" spc="-1" dirty="0">
                <a:solidFill>
                  <a:srgbClr val="0070C0"/>
                </a:solidFill>
                <a:latin typeface="Calibri"/>
              </a:rPr>
              <a:t>Àrea d’Atenció Integral i Assistencial</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Orientació familiar per a matrimonis amb problemes de convivència</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Acompanyament a persones separades o divorciades</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Servei d’escolta i acompanyament</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Assessorament a famílies amb adolescents o joves problemàtics</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Mediació Matrimonial</a:t>
            </a:r>
          </a:p>
          <a:p>
            <a:pPr>
              <a:lnSpc>
                <a:spcPct val="90000"/>
              </a:lnSpc>
              <a:spcBef>
                <a:spcPts val="380"/>
              </a:spcBef>
            </a:pPr>
            <a:r>
              <a:rPr lang="ca-ES" sz="1900" spc="-1" dirty="0">
                <a:solidFill>
                  <a:srgbClr val="0070C0"/>
                </a:solidFill>
                <a:latin typeface="Calibri"/>
              </a:rPr>
              <a:t> * Acollida i acompanyament a dones embarassades en dificultat</a:t>
            </a:r>
            <a:endParaRPr lang="ca-ES" sz="1900" spc="-1" dirty="0"/>
          </a:p>
          <a:p>
            <a:pPr>
              <a:lnSpc>
                <a:spcPct val="90000"/>
              </a:lnSpc>
              <a:spcBef>
                <a:spcPts val="380"/>
              </a:spcBef>
            </a:pPr>
            <a:r>
              <a:rPr lang="ca-ES" sz="1900" b="0" strike="noStrike" spc="-1" dirty="0">
                <a:solidFill>
                  <a:srgbClr val="0070C0"/>
                </a:solidFill>
                <a:latin typeface="Calibri"/>
              </a:rPr>
              <a:t> * Acompanyament en el dol a famílies, tant per a pares com per a fills</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Acompanyament espiritual i psicològic de persones que hagin avortat</a:t>
            </a:r>
            <a:endParaRPr lang="ca-ES" sz="1900" b="0" strike="noStrike" spc="-1" dirty="0">
              <a:latin typeface="Arial"/>
            </a:endParaRPr>
          </a:p>
          <a:p>
            <a:pPr>
              <a:lnSpc>
                <a:spcPct val="90000"/>
              </a:lnSpc>
              <a:spcBef>
                <a:spcPts val="380"/>
              </a:spcBef>
            </a:pP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B: </a:t>
            </a:r>
            <a:r>
              <a:rPr lang="ca-ES" sz="1900" b="1" strike="noStrike" spc="-1" dirty="0">
                <a:solidFill>
                  <a:srgbClr val="0070C0"/>
                </a:solidFill>
                <a:latin typeface="Calibri"/>
              </a:rPr>
              <a:t>Àrea de </a:t>
            </a:r>
            <a:r>
              <a:rPr lang="ca-ES" sz="1900" b="1" spc="-1" dirty="0">
                <a:solidFill>
                  <a:srgbClr val="0070C0"/>
                </a:solidFill>
                <a:latin typeface="Calibri"/>
              </a:rPr>
              <a:t>Formació i Prevenció</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Educació Afectiva i Sexual: trobades per a grups, parròquies, escoles</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Cursos de Mètodes Naturals de Reconeixement de la Fertilitat</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Formació de pares amb </a:t>
            </a:r>
            <a:r>
              <a:rPr lang="ca-ES" sz="1900" spc="-1" dirty="0">
                <a:solidFill>
                  <a:srgbClr val="0070C0"/>
                </a:solidFill>
                <a:latin typeface="Calibri"/>
              </a:rPr>
              <a:t>fill</a:t>
            </a:r>
            <a:r>
              <a:rPr lang="ca-ES" sz="1900" b="0" strike="noStrike" spc="-1" dirty="0">
                <a:solidFill>
                  <a:srgbClr val="0070C0"/>
                </a:solidFill>
                <a:latin typeface="Calibri"/>
              </a:rPr>
              <a:t>s adoptats o en tràmits d'adopció o en acollida</a:t>
            </a:r>
            <a:endParaRPr lang="ca-ES" sz="1900" b="0" strike="noStrike" spc="-1" dirty="0">
              <a:latin typeface="Arial"/>
            </a:endParaRPr>
          </a:p>
          <a:p>
            <a:pPr>
              <a:lnSpc>
                <a:spcPct val="90000"/>
              </a:lnSpc>
              <a:spcBef>
                <a:spcPts val="380"/>
              </a:spcBef>
            </a:pPr>
            <a:r>
              <a:rPr lang="ca-ES" sz="1900" b="0" strike="noStrike" spc="-1" dirty="0">
                <a:solidFill>
                  <a:srgbClr val="0070C0"/>
                </a:solidFill>
                <a:latin typeface="Calibri"/>
              </a:rPr>
              <a:t> * Cursos per a matrimonis que vulguin millorar la seva relació</a:t>
            </a:r>
            <a:endParaRPr lang="ca-ES" sz="19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1"/>
          <p:cNvSpPr txBox="1"/>
          <p:nvPr/>
        </p:nvSpPr>
        <p:spPr>
          <a:xfrm>
            <a:off x="684360" y="260280"/>
            <a:ext cx="7772040" cy="791640"/>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3.- </a:t>
            </a:r>
            <a:r>
              <a:rPr lang="ca-ES" sz="4400" b="0" strike="noStrike" spc="-1" dirty="0">
                <a:solidFill>
                  <a:srgbClr val="953735"/>
                </a:solidFill>
                <a:latin typeface="Calibri"/>
              </a:rPr>
              <a:t>Organització</a:t>
            </a:r>
            <a:endParaRPr lang="ca-ES" sz="4400" b="0" strike="noStrike" spc="-1" dirty="0">
              <a:solidFill>
                <a:srgbClr val="000000"/>
              </a:solidFill>
              <a:latin typeface="Arial"/>
            </a:endParaRPr>
          </a:p>
        </p:txBody>
      </p:sp>
      <p:sp>
        <p:nvSpPr>
          <p:cNvPr id="104" name="TextShape 2"/>
          <p:cNvSpPr txBox="1"/>
          <p:nvPr/>
        </p:nvSpPr>
        <p:spPr>
          <a:xfrm>
            <a:off x="4140360" y="1197000"/>
            <a:ext cx="4463640" cy="4032000"/>
          </a:xfrm>
          <a:prstGeom prst="rect">
            <a:avLst/>
          </a:prstGeom>
          <a:noFill/>
          <a:ln w="9360">
            <a:solidFill>
              <a:srgbClr val="17375E"/>
            </a:solidFill>
            <a:miter/>
          </a:ln>
        </p:spPr>
        <p:txBody>
          <a:bodyPr>
            <a:normAutofit fontScale="92500" lnSpcReduction="10000"/>
          </a:bodyPr>
          <a:lstStyle/>
          <a:p>
            <a:pPr>
              <a:lnSpc>
                <a:spcPct val="90000"/>
              </a:lnSpc>
              <a:spcBef>
                <a:spcPts val="400"/>
              </a:spcBef>
            </a:pPr>
            <a:r>
              <a:rPr lang="ca-ES" sz="2000" b="1" strike="noStrike" spc="-1" dirty="0">
                <a:solidFill>
                  <a:srgbClr val="0070C0"/>
                </a:solidFill>
                <a:latin typeface="Calibri"/>
              </a:rPr>
              <a:t>Parròquies amb un local </a:t>
            </a:r>
            <a:r>
              <a:rPr lang="ca-ES" sz="2000" b="1" strike="noStrike" spc="-1" dirty="0" smtClean="0">
                <a:solidFill>
                  <a:srgbClr val="0070C0"/>
                </a:solidFill>
                <a:latin typeface="Calibri"/>
              </a:rPr>
              <a:t>disponible:</a:t>
            </a:r>
            <a:endParaRPr lang="ca-ES" sz="2000" b="0" strike="noStrike" spc="-1" dirty="0">
              <a:latin typeface="Arial"/>
            </a:endParaRPr>
          </a:p>
          <a:p>
            <a:pPr>
              <a:lnSpc>
                <a:spcPct val="90000"/>
              </a:lnSpc>
              <a:spcBef>
                <a:spcPts val="400"/>
              </a:spcBef>
            </a:pPr>
            <a:endParaRPr lang="ca-ES" sz="600" b="0" strike="noStrike" spc="-1" dirty="0">
              <a:latin typeface="Arial"/>
            </a:endParaRPr>
          </a:p>
          <a:p>
            <a:pPr>
              <a:lnSpc>
                <a:spcPct val="90000"/>
              </a:lnSpc>
              <a:spcBef>
                <a:spcPts val="400"/>
              </a:spcBef>
            </a:pPr>
            <a:r>
              <a:rPr lang="ca-ES" sz="2000" b="0" strike="noStrike" spc="-1" dirty="0">
                <a:solidFill>
                  <a:srgbClr val="0070C0"/>
                </a:solidFill>
                <a:latin typeface="Calibri"/>
              </a:rPr>
              <a:t>Bisbat de Terrassa 	</a:t>
            </a:r>
            <a:r>
              <a:rPr lang="ca-ES" sz="2000" b="0" strike="noStrike" spc="-1" dirty="0" smtClean="0">
                <a:solidFill>
                  <a:srgbClr val="0070C0"/>
                </a:solidFill>
                <a:latin typeface="Calibri"/>
              </a:rPr>
              <a:t>	Terrassa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M.D. del Carme 		Terrassa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Cor de Maria 		Sabadell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La Puríssima 		Sabadell </a:t>
            </a:r>
            <a:endParaRPr lang="ca-ES" sz="2000" b="0" strike="noStrike" spc="-1" dirty="0" smtClean="0">
              <a:solidFill>
                <a:srgbClr val="0070C0"/>
              </a:solidFill>
              <a:latin typeface="Calibri"/>
            </a:endParaRPr>
          </a:p>
          <a:p>
            <a:pPr>
              <a:lnSpc>
                <a:spcPct val="90000"/>
              </a:lnSpc>
              <a:spcBef>
                <a:spcPts val="400"/>
              </a:spcBef>
            </a:pPr>
            <a:r>
              <a:rPr lang="ca-ES" sz="2000" spc="-1" dirty="0">
                <a:solidFill>
                  <a:srgbClr val="0070C0"/>
                </a:solidFill>
                <a:latin typeface="Calibri"/>
              </a:rPr>
              <a:t>Sagrat Cor		Sabadell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Càritas diocesana		Sabadell</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S. Pere Octavià 		San Cugat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San Martí 		Cerdanyola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San Pere 		</a:t>
            </a:r>
            <a:r>
              <a:rPr lang="ca-ES" sz="2000" b="0" strike="noStrike" spc="-1" dirty="0" smtClean="0">
                <a:solidFill>
                  <a:srgbClr val="0070C0"/>
                </a:solidFill>
                <a:latin typeface="Calibri"/>
              </a:rPr>
              <a:t>	Rubí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San Esteve 		Granollers </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San Cebrià 		Valldoreix</a:t>
            </a:r>
            <a:endParaRPr lang="ca-ES" sz="2000" b="0" strike="noStrike" spc="-1" dirty="0">
              <a:latin typeface="Arial"/>
            </a:endParaRPr>
          </a:p>
          <a:p>
            <a:pPr>
              <a:lnSpc>
                <a:spcPct val="90000"/>
              </a:lnSpc>
              <a:spcBef>
                <a:spcPts val="400"/>
              </a:spcBef>
            </a:pPr>
            <a:r>
              <a:rPr lang="ca-ES" sz="2000" b="0" strike="noStrike" spc="-1" dirty="0">
                <a:solidFill>
                  <a:srgbClr val="0070C0"/>
                </a:solidFill>
                <a:latin typeface="Calibri"/>
              </a:rPr>
              <a:t>Sant Vicenç		</a:t>
            </a:r>
            <a:r>
              <a:rPr lang="ca-ES" sz="2000" b="0" strike="noStrike" spc="-1" dirty="0" smtClean="0">
                <a:solidFill>
                  <a:srgbClr val="0070C0"/>
                </a:solidFill>
                <a:latin typeface="Calibri"/>
              </a:rPr>
              <a:t>Mollet</a:t>
            </a:r>
          </a:p>
        </p:txBody>
      </p:sp>
      <p:sp>
        <p:nvSpPr>
          <p:cNvPr id="105" name="CustomShape 3"/>
          <p:cNvSpPr/>
          <p:nvPr/>
        </p:nvSpPr>
        <p:spPr>
          <a:xfrm>
            <a:off x="468360" y="1197000"/>
            <a:ext cx="3239640" cy="4032000"/>
          </a:xfrm>
          <a:prstGeom prst="rect">
            <a:avLst/>
          </a:prstGeom>
          <a:noFill/>
          <a:ln>
            <a:solidFill>
              <a:schemeClr val="tx2">
                <a:lumMod val="75000"/>
              </a:schemeClr>
            </a:solid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80000"/>
              </a:lnSpc>
              <a:spcBef>
                <a:spcPts val="340"/>
              </a:spcBef>
            </a:pPr>
            <a:r>
              <a:rPr lang="ca-ES" sz="1700" b="1" strike="noStrike" spc="-1" dirty="0">
                <a:solidFill>
                  <a:srgbClr val="0070C0"/>
                </a:solidFill>
                <a:latin typeface="Calibri"/>
              </a:rPr>
              <a:t>Col·laboradors</a:t>
            </a:r>
            <a:r>
              <a:rPr lang="ca-ES" sz="1700" b="0" strike="noStrike" spc="-1" dirty="0">
                <a:solidFill>
                  <a:srgbClr val="0070C0"/>
                </a:solidFill>
                <a:latin typeface="Calibri"/>
              </a:rPr>
              <a:t> </a:t>
            </a:r>
            <a:r>
              <a:rPr lang="ca-ES" sz="1700" b="1" strike="noStrike" spc="-1" dirty="0">
                <a:solidFill>
                  <a:srgbClr val="0070C0"/>
                </a:solidFill>
                <a:latin typeface="Calibri"/>
              </a:rPr>
              <a:t>del  Servei d’Atenció del COF</a:t>
            </a:r>
            <a:endParaRPr lang="ca-ES" sz="1700" b="0" strike="noStrike" spc="-1" dirty="0">
              <a:latin typeface="Arial"/>
            </a:endParaRPr>
          </a:p>
          <a:p>
            <a:pPr>
              <a:lnSpc>
                <a:spcPct val="80000"/>
              </a:lnSpc>
              <a:spcBef>
                <a:spcPts val="340"/>
              </a:spcBef>
            </a:pP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Equip directiu 	4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Primera Acollida        8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Coordinador 	1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Psicòlegs 	                   2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Psicopedagog 	1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Escolta		3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Advocats 		2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Mediador 		2</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MNRF (fertilitat) 	3 </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 Professionals externs recomanats.</a:t>
            </a:r>
            <a:endParaRPr lang="ca-ES" sz="1700" b="0" strike="noStrike" spc="-1" dirty="0">
              <a:latin typeface="Arial"/>
            </a:endParaRPr>
          </a:p>
          <a:p>
            <a:pPr>
              <a:lnSpc>
                <a:spcPct val="80000"/>
              </a:lnSpc>
              <a:spcBef>
                <a:spcPts val="340"/>
              </a:spcBef>
            </a:pPr>
            <a:r>
              <a:rPr lang="ca-ES" sz="1700" b="0" strike="noStrike" spc="-1" dirty="0">
                <a:solidFill>
                  <a:srgbClr val="0070C0"/>
                </a:solidFill>
                <a:latin typeface="Calibri"/>
              </a:rPr>
              <a:t>+ Grups (EAS, Raquel, Cursos de matrimonis,  MNRF)</a:t>
            </a:r>
            <a:endParaRPr lang="ca-ES" sz="1700" b="0" strike="noStrike" spc="-1" dirty="0">
              <a:latin typeface="Arial"/>
            </a:endParaRPr>
          </a:p>
        </p:txBody>
      </p:sp>
      <p:sp>
        <p:nvSpPr>
          <p:cNvPr id="106" name="CustomShape 4"/>
          <p:cNvSpPr/>
          <p:nvPr/>
        </p:nvSpPr>
        <p:spPr>
          <a:xfrm>
            <a:off x="468360" y="5445000"/>
            <a:ext cx="8135640" cy="1187640"/>
          </a:xfrm>
          <a:prstGeom prst="rect">
            <a:avLst/>
          </a:prstGeom>
          <a:noFill/>
          <a:ln w="9360">
            <a:solidFill>
              <a:srgbClr val="FF0000"/>
            </a:solidFill>
            <a:miter/>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a-ES" spc="-1" dirty="0">
                <a:solidFill>
                  <a:srgbClr val="0070C0"/>
                </a:solidFill>
                <a:latin typeface="Calibri"/>
              </a:rPr>
              <a:t>Els </a:t>
            </a:r>
            <a:r>
              <a:rPr lang="ca-ES" sz="1800" b="0" strike="noStrike" spc="-1" dirty="0">
                <a:solidFill>
                  <a:srgbClr val="0070C0"/>
                </a:solidFill>
                <a:latin typeface="Calibri"/>
              </a:rPr>
              <a:t>voluntaris de primera acollida atenen la persona que truca o hi va </a:t>
            </a:r>
            <a:r>
              <a:rPr lang="ca-ES" spc="-1" dirty="0">
                <a:solidFill>
                  <a:srgbClr val="0070C0"/>
                </a:solidFill>
                <a:latin typeface="Calibri"/>
              </a:rPr>
              <a:t>i</a:t>
            </a:r>
            <a:r>
              <a:rPr lang="ca-ES" sz="1800" b="0" strike="noStrike" spc="-1" dirty="0">
                <a:solidFill>
                  <a:srgbClr val="0070C0"/>
                </a:solidFill>
                <a:latin typeface="Calibri"/>
              </a:rPr>
              <a:t>, segons la necessitat, la deriven al servei més adequat, quan aquesta és clara. Si la necessitat no és clara, la passen al Coordinador que aprofundeix en el cas </a:t>
            </a:r>
            <a:r>
              <a:rPr lang="ca-ES" spc="-1" dirty="0">
                <a:solidFill>
                  <a:srgbClr val="0070C0"/>
                </a:solidFill>
                <a:latin typeface="Calibri"/>
              </a:rPr>
              <a:t>i</a:t>
            </a:r>
            <a:r>
              <a:rPr lang="ca-ES" sz="1800" b="0" strike="noStrike" spc="-1" dirty="0">
                <a:solidFill>
                  <a:srgbClr val="0070C0"/>
                </a:solidFill>
                <a:latin typeface="Calibri"/>
              </a:rPr>
              <a:t> segons la seva experiència la deriva als col·laboradors més adequats.</a:t>
            </a:r>
            <a:endParaRPr lang="ca-E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683640" y="232012"/>
            <a:ext cx="7772040" cy="914400"/>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4-1.- </a:t>
            </a:r>
            <a:r>
              <a:rPr lang="ca-ES" sz="4400" b="0" strike="noStrike" spc="-1" dirty="0">
                <a:solidFill>
                  <a:srgbClr val="953735"/>
                </a:solidFill>
                <a:latin typeface="Calibri"/>
              </a:rPr>
              <a:t>Realitats del COF</a:t>
            </a:r>
            <a:endParaRPr lang="ca-ES" sz="4400" b="0" strike="noStrike" spc="-1" dirty="0">
              <a:solidFill>
                <a:srgbClr val="000000"/>
              </a:solidFill>
              <a:latin typeface="Arial"/>
            </a:endParaRPr>
          </a:p>
        </p:txBody>
      </p:sp>
      <p:sp>
        <p:nvSpPr>
          <p:cNvPr id="108" name="TextShape 2"/>
          <p:cNvSpPr txBox="1"/>
          <p:nvPr/>
        </p:nvSpPr>
        <p:spPr>
          <a:xfrm>
            <a:off x="395640" y="1364775"/>
            <a:ext cx="8496720" cy="4763069"/>
          </a:xfrm>
          <a:prstGeom prst="rect">
            <a:avLst/>
          </a:prstGeom>
          <a:noFill/>
          <a:ln w="9360">
            <a:noFill/>
          </a:ln>
        </p:spPr>
        <p:txBody>
          <a:bodyPr/>
          <a:lstStyle/>
          <a:p>
            <a:pPr>
              <a:lnSpc>
                <a:spcPct val="90000"/>
              </a:lnSpc>
              <a:spcBef>
                <a:spcPts val="360"/>
              </a:spcBef>
            </a:pPr>
            <a:r>
              <a:rPr lang="ca-ES" sz="1800" b="0" strike="noStrike" spc="-1" dirty="0">
                <a:solidFill>
                  <a:srgbClr val="0070C0"/>
                </a:solidFill>
                <a:latin typeface="Calibri"/>
              </a:rPr>
              <a:t>A més del Servei </a:t>
            </a:r>
            <a:r>
              <a:rPr lang="ca-ES" spc="-1" dirty="0">
                <a:solidFill>
                  <a:srgbClr val="0070C0"/>
                </a:solidFill>
                <a:latin typeface="Calibri"/>
              </a:rPr>
              <a:t>d’</a:t>
            </a:r>
            <a:r>
              <a:rPr lang="ca-ES" sz="1800" b="0" strike="noStrike" spc="-1" dirty="0">
                <a:solidFill>
                  <a:srgbClr val="0070C0"/>
                </a:solidFill>
                <a:latin typeface="Calibri"/>
              </a:rPr>
              <a:t>Atenció, el COF ha donat vida a altres realitats que tenen objectius específics i vida pròpia, si bé actuen sempre en col·laboració i dependència d’ell mateix. Es  tracta d’afrontar </a:t>
            </a:r>
            <a:r>
              <a:rPr lang="ca-ES" sz="1800" b="1" strike="noStrike" spc="-1" dirty="0">
                <a:solidFill>
                  <a:srgbClr val="0070C0"/>
                </a:solidFill>
                <a:latin typeface="Calibri"/>
              </a:rPr>
              <a:t>necessitats específiques</a:t>
            </a:r>
            <a:r>
              <a:rPr lang="ca-ES" sz="1800" b="0" strike="noStrike" spc="-1" dirty="0">
                <a:solidFill>
                  <a:srgbClr val="0070C0"/>
                </a:solidFill>
                <a:latin typeface="Calibri"/>
              </a:rPr>
              <a:t>, per això calen persones ben preparades per al tema que hauran d’intentar tractar.</a:t>
            </a:r>
            <a:endParaRPr lang="ca-ES" sz="1800" b="0" strike="noStrike" spc="-1" dirty="0">
              <a:latin typeface="Arial"/>
            </a:endParaRPr>
          </a:p>
          <a:p>
            <a:pPr>
              <a:lnSpc>
                <a:spcPct val="90000"/>
              </a:lnSpc>
              <a:spcBef>
                <a:spcPts val="360"/>
              </a:spcBef>
            </a:pPr>
            <a:r>
              <a:rPr lang="ca-ES" sz="1800" b="0" strike="noStrike" spc="-1" dirty="0">
                <a:solidFill>
                  <a:srgbClr val="0070C0"/>
                </a:solidFill>
                <a:latin typeface="Calibri"/>
              </a:rPr>
              <a:t>Les que s’han format són:</a:t>
            </a:r>
            <a:endParaRPr lang="ca-ES" sz="1800" b="0" strike="noStrike" spc="-1" dirty="0">
              <a:latin typeface="Arial"/>
            </a:endParaRPr>
          </a:p>
          <a:p>
            <a:pPr>
              <a:lnSpc>
                <a:spcPct val="90000"/>
              </a:lnSpc>
              <a:spcBef>
                <a:spcPts val="360"/>
              </a:spcBef>
            </a:pPr>
            <a:endParaRPr lang="ca-ES" sz="1800" b="0" strike="noStrike" spc="-1" dirty="0">
              <a:latin typeface="Arial"/>
            </a:endParaRPr>
          </a:p>
          <a:p>
            <a:pPr>
              <a:lnSpc>
                <a:spcPct val="90000"/>
              </a:lnSpc>
              <a:spcBef>
                <a:spcPts val="360"/>
              </a:spcBef>
            </a:pPr>
            <a:endParaRPr lang="ca-ES" sz="1800" b="0" strike="noStrike" spc="-1" dirty="0">
              <a:latin typeface="Arial"/>
            </a:endParaRPr>
          </a:p>
          <a:p>
            <a:pPr>
              <a:lnSpc>
                <a:spcPct val="90000"/>
              </a:lnSpc>
              <a:spcBef>
                <a:spcPts val="360"/>
              </a:spcBef>
            </a:pPr>
            <a:r>
              <a:rPr lang="ca-ES" sz="1800" b="0" strike="noStrike" spc="-1" dirty="0">
                <a:solidFill>
                  <a:srgbClr val="0070C0"/>
                </a:solidFill>
                <a:latin typeface="Calibri"/>
              </a:rPr>
              <a:t>  * el </a:t>
            </a:r>
            <a:r>
              <a:rPr lang="ca-ES" sz="1800" b="1" strike="noStrike" spc="-1" dirty="0">
                <a:solidFill>
                  <a:srgbClr val="0070C0"/>
                </a:solidFill>
                <a:latin typeface="Calibri"/>
              </a:rPr>
              <a:t>Projecte Raquel</a:t>
            </a:r>
            <a:r>
              <a:rPr lang="ca-ES" sz="1800" b="0" strike="noStrike" spc="-1" dirty="0">
                <a:solidFill>
                  <a:srgbClr val="0070C0"/>
                </a:solidFill>
                <a:latin typeface="Calibri"/>
              </a:rPr>
              <a:t>, que ofereix un camí de guariment a les persones tocades pel drama de l'avortament i que sofreixen la </a:t>
            </a:r>
            <a:r>
              <a:rPr lang="ca-ES" sz="1800" b="0" u="sng" strike="noStrike" spc="-1" dirty="0">
                <a:solidFill>
                  <a:srgbClr val="0070C0"/>
                </a:solidFill>
                <a:uFillTx/>
                <a:latin typeface="Calibri"/>
              </a:rPr>
              <a:t>Síndrome Post Avortament</a:t>
            </a:r>
            <a:r>
              <a:rPr lang="ca-ES" sz="1800" b="0" strike="noStrike" spc="-1" dirty="0">
                <a:solidFill>
                  <a:srgbClr val="0070C0"/>
                </a:solidFill>
                <a:latin typeface="Calibri"/>
              </a:rPr>
              <a:t>:                       </a:t>
            </a:r>
            <a:r>
              <a:rPr lang="ca-ES" sz="1800" b="0" u="sng" strike="noStrike" spc="-1" dirty="0">
                <a:solidFill>
                  <a:srgbClr val="0000FF"/>
                </a:solidFill>
                <a:uFillTx/>
                <a:latin typeface="Calibri"/>
                <a:hlinkClick r:id="rId3"/>
              </a:rPr>
              <a:t>www.proyectoraquel.es</a:t>
            </a:r>
            <a:r>
              <a:rPr lang="ca-ES" sz="1800" b="0" strike="noStrike" spc="-1" dirty="0">
                <a:solidFill>
                  <a:srgbClr val="0070C0"/>
                </a:solidFill>
                <a:latin typeface="Calibri"/>
              </a:rPr>
              <a:t> 	</a:t>
            </a:r>
            <a:r>
              <a:rPr lang="ca-ES" sz="1800" b="0" u="sng" strike="noStrike" spc="-1" dirty="0">
                <a:solidFill>
                  <a:srgbClr val="0000FF"/>
                </a:solidFill>
                <a:uFillTx/>
                <a:latin typeface="Calibri"/>
                <a:hlinkClick r:id="rId4"/>
              </a:rPr>
              <a:t>projecteraquelterrassa@gmail.com</a:t>
            </a:r>
            <a:r>
              <a:rPr lang="ca-ES" sz="1800" b="0" strike="noStrike" spc="-1" dirty="0">
                <a:solidFill>
                  <a:srgbClr val="0070C0"/>
                </a:solidFill>
                <a:latin typeface="Calibri"/>
              </a:rPr>
              <a:t>  	Tel.: 647.883.997</a:t>
            </a:r>
            <a:endParaRPr lang="ca-ES" sz="1800" b="0" strike="noStrike" spc="-1" dirty="0">
              <a:latin typeface="Arial"/>
            </a:endParaRPr>
          </a:p>
          <a:p>
            <a:pPr>
              <a:lnSpc>
                <a:spcPct val="90000"/>
              </a:lnSpc>
              <a:spcBef>
                <a:spcPts val="360"/>
              </a:spcBef>
            </a:pPr>
            <a:endParaRPr lang="ca-ES" sz="1800" b="0" strike="noStrike" spc="-1" dirty="0">
              <a:latin typeface="Arial"/>
            </a:endParaRPr>
          </a:p>
          <a:p>
            <a:pPr>
              <a:lnSpc>
                <a:spcPct val="90000"/>
              </a:lnSpc>
              <a:spcBef>
                <a:spcPts val="360"/>
              </a:spcBef>
            </a:pPr>
            <a:endParaRPr lang="ca-ES" sz="1800" b="0" strike="noStrike" spc="-1" dirty="0">
              <a:latin typeface="Arial"/>
            </a:endParaRPr>
          </a:p>
          <a:p>
            <a:pPr>
              <a:lnSpc>
                <a:spcPct val="90000"/>
              </a:lnSpc>
              <a:spcBef>
                <a:spcPts val="360"/>
              </a:spcBef>
            </a:pPr>
            <a:r>
              <a:rPr lang="ca-ES" sz="1800" b="0" strike="noStrike" spc="-1" dirty="0">
                <a:solidFill>
                  <a:srgbClr val="0070C0"/>
                </a:solidFill>
                <a:latin typeface="Calibri"/>
              </a:rPr>
              <a:t>  * el </a:t>
            </a:r>
            <a:r>
              <a:rPr lang="ca-ES" sz="1800" b="1" strike="noStrike" spc="-1" dirty="0">
                <a:solidFill>
                  <a:srgbClr val="0070C0"/>
                </a:solidFill>
                <a:latin typeface="Calibri"/>
              </a:rPr>
              <a:t>Curs per a Matrimonis ALPHA</a:t>
            </a:r>
            <a:r>
              <a:rPr lang="ca-ES" sz="1800" b="0" strike="noStrike" spc="-1" dirty="0">
                <a:solidFill>
                  <a:srgbClr val="0070C0"/>
                </a:solidFill>
                <a:latin typeface="Calibri"/>
              </a:rPr>
              <a:t>: és una proposta d’aprofundiment de l’experiència del matrimoni oferta a parelles que </a:t>
            </a:r>
            <a:r>
              <a:rPr lang="ca-ES" spc="-1" dirty="0">
                <a:solidFill>
                  <a:srgbClr val="0070C0"/>
                </a:solidFill>
                <a:latin typeface="Calibri"/>
              </a:rPr>
              <a:t>vole</a:t>
            </a:r>
            <a:r>
              <a:rPr lang="ca-ES" sz="1800" b="0" strike="noStrike" spc="-1" dirty="0">
                <a:solidFill>
                  <a:srgbClr val="0070C0"/>
                </a:solidFill>
                <a:latin typeface="Calibri"/>
              </a:rPr>
              <a:t>n millorar la seva relació (no necessàriament en crisi), a través de 7 trobades; es realitza en diferents localitats per afavorir la participació de tots. Es </a:t>
            </a:r>
            <a:r>
              <a:rPr lang="ca-ES" sz="1800" b="1" u="sng" strike="noStrike" spc="-1" dirty="0">
                <a:solidFill>
                  <a:srgbClr val="0070C0"/>
                </a:solidFill>
                <a:uFillTx/>
                <a:latin typeface="Calibri"/>
              </a:rPr>
              <a:t>la ITV per a matrimonis</a:t>
            </a:r>
            <a:r>
              <a:rPr lang="ca-ES" sz="1800" b="0" strike="noStrike" spc="-1" dirty="0">
                <a:solidFill>
                  <a:srgbClr val="0070C0"/>
                </a:solidFill>
                <a:latin typeface="Calibri"/>
              </a:rPr>
              <a:t>.</a:t>
            </a:r>
            <a:endParaRPr lang="ca-ES" sz="1800" b="0" strike="noStrike" spc="-1" dirty="0">
              <a:latin typeface="Arial"/>
            </a:endParaRPr>
          </a:p>
          <a:p>
            <a:pPr>
              <a:lnSpc>
                <a:spcPct val="90000"/>
              </a:lnSpc>
              <a:spcBef>
                <a:spcPts val="360"/>
              </a:spcBef>
            </a:pPr>
            <a:r>
              <a:rPr lang="ca-ES" sz="1800" b="0" strike="noStrike" spc="-1" dirty="0">
                <a:solidFill>
                  <a:srgbClr val="0070C0"/>
                </a:solidFill>
                <a:latin typeface="Calibri"/>
              </a:rPr>
              <a:t>Montse Prats:		</a:t>
            </a:r>
            <a:r>
              <a:rPr lang="ca-ES" sz="1800" b="0" u="sng" strike="noStrike" spc="-1" dirty="0">
                <a:solidFill>
                  <a:srgbClr val="0000FF"/>
                </a:solidFill>
                <a:uFillTx/>
                <a:latin typeface="Calibri"/>
                <a:hlinkClick r:id="rId5"/>
              </a:rPr>
              <a:t>mprats4@xtec.cat</a:t>
            </a:r>
            <a:r>
              <a:rPr lang="ca-ES" sz="1800" b="0" strike="noStrike" spc="-1" dirty="0">
                <a:solidFill>
                  <a:srgbClr val="000000"/>
                </a:solidFill>
                <a:latin typeface="Calibri"/>
              </a:rPr>
              <a:t>			</a:t>
            </a:r>
            <a:r>
              <a:rPr lang="ca-ES" sz="1800" b="0" strike="noStrike" spc="-1" dirty="0">
                <a:solidFill>
                  <a:srgbClr val="0070C0"/>
                </a:solidFill>
                <a:latin typeface="Calibri"/>
              </a:rPr>
              <a:t>Tel: 661.868.815</a:t>
            </a:r>
            <a:endParaRPr lang="ca-ES" sz="1800" b="0" strike="noStrike" spc="-1" dirty="0">
              <a:latin typeface="Arial"/>
            </a:endParaRPr>
          </a:p>
          <a:p>
            <a:pPr>
              <a:lnSpc>
                <a:spcPct val="90000"/>
              </a:lnSpc>
              <a:spcBef>
                <a:spcPts val="360"/>
              </a:spcBef>
            </a:pPr>
            <a:endParaRPr lang="ca-ES" sz="1800" b="0" strike="noStrike" spc="-1" dirty="0">
              <a:latin typeface="Arial"/>
            </a:endParaRPr>
          </a:p>
          <a:p>
            <a:pPr>
              <a:lnSpc>
                <a:spcPct val="90000"/>
              </a:lnSpc>
              <a:spcBef>
                <a:spcPts val="360"/>
              </a:spcBef>
            </a:pPr>
            <a:endParaRPr lang="es-E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1"/>
          <p:cNvSpPr txBox="1"/>
          <p:nvPr/>
        </p:nvSpPr>
        <p:spPr>
          <a:xfrm>
            <a:off x="683640" y="0"/>
            <a:ext cx="7772040" cy="1023582"/>
          </a:xfrm>
          <a:prstGeom prst="rect">
            <a:avLst/>
          </a:prstGeom>
          <a:noFill/>
          <a:ln w="9360">
            <a:noFill/>
          </a:ln>
        </p:spPr>
        <p:txBody>
          <a:bodyPr anchor="ctr">
            <a:normAutofit/>
          </a:bodyPr>
          <a:lstStyle/>
          <a:p>
            <a:pPr algn="ctr">
              <a:lnSpc>
                <a:spcPct val="100000"/>
              </a:lnSpc>
            </a:pPr>
            <a:r>
              <a:rPr lang="es-ES" sz="4400" b="0" strike="noStrike" spc="-1" dirty="0">
                <a:solidFill>
                  <a:srgbClr val="953735"/>
                </a:solidFill>
                <a:latin typeface="Calibri"/>
              </a:rPr>
              <a:t>4-2.- </a:t>
            </a:r>
            <a:r>
              <a:rPr lang="ca-ES" sz="4400" b="0" strike="noStrike" spc="-1" dirty="0">
                <a:solidFill>
                  <a:srgbClr val="953735"/>
                </a:solidFill>
                <a:latin typeface="Calibri"/>
              </a:rPr>
              <a:t>Realitats del COF</a:t>
            </a:r>
            <a:endParaRPr lang="ca-ES" sz="4400" b="0" strike="noStrike" spc="-1" dirty="0">
              <a:solidFill>
                <a:srgbClr val="000000"/>
              </a:solidFill>
              <a:latin typeface="Arial"/>
            </a:endParaRPr>
          </a:p>
        </p:txBody>
      </p:sp>
      <p:sp>
        <p:nvSpPr>
          <p:cNvPr id="110" name="TextShape 2"/>
          <p:cNvSpPr txBox="1"/>
          <p:nvPr/>
        </p:nvSpPr>
        <p:spPr>
          <a:xfrm>
            <a:off x="179640" y="764640"/>
            <a:ext cx="8784720" cy="5328360"/>
          </a:xfrm>
          <a:prstGeom prst="rect">
            <a:avLst/>
          </a:prstGeom>
          <a:noFill/>
          <a:ln w="9360">
            <a:noFill/>
          </a:ln>
        </p:spPr>
        <p:txBody>
          <a:bodyPr/>
          <a:lstStyle/>
          <a:p>
            <a:pPr>
              <a:lnSpc>
                <a:spcPct val="90000"/>
              </a:lnSpc>
              <a:spcBef>
                <a:spcPts val="360"/>
              </a:spcBef>
            </a:pPr>
            <a:endParaRPr lang="es-ES" sz="3200" b="0" strike="noStrike" spc="-1" dirty="0">
              <a:latin typeface="Arial"/>
            </a:endParaRPr>
          </a:p>
          <a:p>
            <a:pPr>
              <a:lnSpc>
                <a:spcPct val="90000"/>
              </a:lnSpc>
              <a:spcBef>
                <a:spcPts val="360"/>
              </a:spcBef>
            </a:pPr>
            <a:r>
              <a:rPr lang="es-ES" sz="1800" b="0" strike="noStrike" spc="-1" dirty="0">
                <a:solidFill>
                  <a:srgbClr val="0070C0"/>
                </a:solidFill>
                <a:latin typeface="Calibri"/>
              </a:rPr>
              <a:t>  </a:t>
            </a:r>
            <a:r>
              <a:rPr lang="ca-ES" sz="1800" b="0" strike="noStrike" spc="-1" dirty="0">
                <a:solidFill>
                  <a:srgbClr val="0070C0"/>
                </a:solidFill>
                <a:latin typeface="Calibri"/>
              </a:rPr>
              <a:t>* El </a:t>
            </a:r>
            <a:r>
              <a:rPr lang="ca-ES" sz="1800" b="1" strike="noStrike" spc="-1" dirty="0">
                <a:solidFill>
                  <a:srgbClr val="0070C0"/>
                </a:solidFill>
                <a:latin typeface="Calibri"/>
              </a:rPr>
              <a:t>Grup d’Orientació per a l’Educació Afectiva i Sexual (Grup EAS)</a:t>
            </a:r>
            <a:r>
              <a:rPr lang="ca-ES" sz="1800" b="0" strike="noStrike" spc="-1" dirty="0">
                <a:solidFill>
                  <a:srgbClr val="0070C0"/>
                </a:solidFill>
                <a:latin typeface="Calibri"/>
              </a:rPr>
              <a:t> s’ofereix gratuïtament per a recolzar als educadors en aquesta tasca tan delicada oferint materials, aconsellant o realitzant ells mateixos les trobades, debats, cinefòrums… : </a:t>
            </a:r>
            <a:endParaRPr lang="ca-ES" sz="1800" b="0" strike="noStrike" spc="-1" dirty="0">
              <a:latin typeface="Arial"/>
            </a:endParaRPr>
          </a:p>
          <a:p>
            <a:pPr>
              <a:lnSpc>
                <a:spcPct val="90000"/>
              </a:lnSpc>
              <a:spcBef>
                <a:spcPts val="360"/>
              </a:spcBef>
            </a:pPr>
            <a:r>
              <a:rPr lang="ca-ES" sz="1800" b="0" u="sng" strike="noStrike" spc="-1" dirty="0">
                <a:solidFill>
                  <a:srgbClr val="0000FF"/>
                </a:solidFill>
                <a:uFillTx/>
                <a:latin typeface="Calibri"/>
                <a:hlinkClick r:id="rId3"/>
              </a:rPr>
              <a:t>https://cof.bisbatdeterrassa.org/wp-content/uploads/sites/10/2016/08/Grupo-EAS.pdf</a:t>
            </a:r>
            <a:r>
              <a:rPr lang="ca-ES" sz="1800" b="0" strike="noStrike" spc="-1" dirty="0">
                <a:solidFill>
                  <a:srgbClr val="0070C0"/>
                </a:solidFill>
                <a:latin typeface="Calibri"/>
              </a:rPr>
              <a:t> </a:t>
            </a:r>
            <a:endParaRPr lang="ca-ES" sz="1800" b="0" strike="noStrike" spc="-1" dirty="0">
              <a:latin typeface="Arial"/>
            </a:endParaRPr>
          </a:p>
          <a:p>
            <a:pPr>
              <a:lnSpc>
                <a:spcPct val="90000"/>
              </a:lnSpc>
              <a:spcBef>
                <a:spcPts val="360"/>
              </a:spcBef>
            </a:pPr>
            <a:r>
              <a:rPr lang="ca-ES" sz="1800" b="0" strike="noStrike" spc="-1" dirty="0">
                <a:solidFill>
                  <a:srgbClr val="0070C0"/>
                </a:solidFill>
                <a:latin typeface="Calibri"/>
              </a:rPr>
              <a:t>Tots els nostres monitors </a:t>
            </a:r>
            <a:r>
              <a:rPr lang="ca-ES" spc="-1" dirty="0">
                <a:solidFill>
                  <a:srgbClr val="0070C0"/>
                </a:solidFill>
                <a:latin typeface="Calibri"/>
              </a:rPr>
              <a:t>s’</a:t>
            </a:r>
            <a:r>
              <a:rPr lang="ca-ES" sz="1800" b="0" strike="noStrike" spc="-1" dirty="0">
                <a:solidFill>
                  <a:srgbClr val="0070C0"/>
                </a:solidFill>
                <a:latin typeface="Calibri"/>
              </a:rPr>
              <a:t>han format en </a:t>
            </a:r>
            <a:r>
              <a:rPr lang="ca-ES" spc="-1" dirty="0">
                <a:solidFill>
                  <a:srgbClr val="0070C0"/>
                </a:solidFill>
                <a:latin typeface="Calibri"/>
              </a:rPr>
              <a:t>els</a:t>
            </a:r>
            <a:r>
              <a:rPr lang="ca-ES" sz="1800" b="0" strike="noStrike" spc="-1" dirty="0">
                <a:solidFill>
                  <a:srgbClr val="0070C0"/>
                </a:solidFill>
                <a:latin typeface="Calibri"/>
              </a:rPr>
              <a:t> Seminaris “</a:t>
            </a:r>
            <a:r>
              <a:rPr lang="es-ES" sz="1800" b="0" strike="noStrike" spc="-1" dirty="0">
                <a:solidFill>
                  <a:srgbClr val="0070C0"/>
                </a:solidFill>
                <a:latin typeface="Calibri"/>
              </a:rPr>
              <a:t>Aprendamos a Amar” de la Fundación Desarrollo y Persona.</a:t>
            </a:r>
            <a:endParaRPr lang="es-ES" sz="1800" b="0" strike="noStrike" spc="-1" dirty="0">
              <a:latin typeface="Arial"/>
            </a:endParaRPr>
          </a:p>
          <a:p>
            <a:pPr lvl="0" fontAlgn="base">
              <a:lnSpc>
                <a:spcPct val="90000"/>
              </a:lnSpc>
              <a:spcBef>
                <a:spcPct val="20000"/>
              </a:spcBef>
              <a:spcAft>
                <a:spcPct val="0"/>
              </a:spcAft>
            </a:pPr>
            <a:r>
              <a:rPr lang="es-ES_tradnl" dirty="0">
                <a:solidFill>
                  <a:srgbClr val="0070C0"/>
                </a:solidFill>
                <a:latin typeface="Calibri"/>
              </a:rPr>
              <a:t>Nuria Marcet y Juanjo Sanz:    </a:t>
            </a:r>
            <a:r>
              <a:rPr lang="es-ES_tradnl" dirty="0">
                <a:solidFill>
                  <a:srgbClr val="0070C0"/>
                </a:solidFill>
                <a:latin typeface="Calibri"/>
                <a:hlinkClick r:id="rId4"/>
              </a:rPr>
              <a:t>nuriamarcet@coac.net</a:t>
            </a:r>
            <a:r>
              <a:rPr lang="es-ES_tradnl" dirty="0">
                <a:solidFill>
                  <a:srgbClr val="0070C0"/>
                </a:solidFill>
                <a:latin typeface="Calibri"/>
              </a:rPr>
              <a:t> 		Tel.: 653.437.573</a:t>
            </a:r>
          </a:p>
          <a:p>
            <a:pPr>
              <a:lnSpc>
                <a:spcPct val="90000"/>
              </a:lnSpc>
              <a:spcBef>
                <a:spcPts val="360"/>
              </a:spcBef>
            </a:pPr>
            <a:endParaRPr lang="ca-ES" sz="1800" b="0" strike="noStrike" spc="-1" dirty="0">
              <a:latin typeface="Arial"/>
            </a:endParaRPr>
          </a:p>
          <a:p>
            <a:pPr>
              <a:lnSpc>
                <a:spcPct val="90000"/>
              </a:lnSpc>
              <a:spcBef>
                <a:spcPts val="360"/>
              </a:spcBef>
            </a:pPr>
            <a:endParaRPr lang="ca-ES" sz="1800" b="0" strike="noStrike" spc="-1" dirty="0">
              <a:latin typeface="Arial"/>
            </a:endParaRPr>
          </a:p>
          <a:p>
            <a:pPr>
              <a:lnSpc>
                <a:spcPct val="90000"/>
              </a:lnSpc>
              <a:spcBef>
                <a:spcPts val="360"/>
              </a:spcBef>
            </a:pPr>
            <a:r>
              <a:rPr lang="ca-ES" sz="1800" b="0" strike="noStrike" spc="-1" dirty="0">
                <a:solidFill>
                  <a:srgbClr val="0070C0"/>
                </a:solidFill>
                <a:latin typeface="Calibri"/>
              </a:rPr>
              <a:t>  * Cursos de formació de </a:t>
            </a:r>
            <a:r>
              <a:rPr lang="ca-ES" sz="1800" b="1" strike="noStrike" spc="-1" dirty="0">
                <a:solidFill>
                  <a:srgbClr val="0070C0"/>
                </a:solidFill>
                <a:latin typeface="Calibri"/>
              </a:rPr>
              <a:t>Mètodes Naturals </a:t>
            </a:r>
            <a:r>
              <a:rPr lang="ca-ES" sz="1800" b="0" strike="noStrike" spc="-1" dirty="0">
                <a:solidFill>
                  <a:srgbClr val="0070C0"/>
                </a:solidFill>
                <a:latin typeface="Calibri"/>
              </a:rPr>
              <a:t>de</a:t>
            </a:r>
            <a:r>
              <a:rPr lang="ca-ES" sz="1800" b="1" strike="noStrike" spc="-1" dirty="0">
                <a:solidFill>
                  <a:srgbClr val="0070C0"/>
                </a:solidFill>
                <a:latin typeface="Calibri"/>
              </a:rPr>
              <a:t> Reconeixement </a:t>
            </a:r>
            <a:r>
              <a:rPr lang="ca-ES" sz="1800" b="0" strike="noStrike" spc="-1" dirty="0">
                <a:solidFill>
                  <a:srgbClr val="0070C0"/>
                </a:solidFill>
                <a:latin typeface="Calibri"/>
              </a:rPr>
              <a:t>de la </a:t>
            </a:r>
            <a:r>
              <a:rPr lang="ca-ES" sz="1800" b="1" strike="noStrike" spc="-1" dirty="0">
                <a:solidFill>
                  <a:srgbClr val="0070C0"/>
                </a:solidFill>
                <a:latin typeface="Calibri"/>
              </a:rPr>
              <a:t>Fertilitat  </a:t>
            </a:r>
            <a:r>
              <a:rPr lang="ca-ES" sz="1800" b="0" strike="noStrike" spc="-1" dirty="0">
                <a:solidFill>
                  <a:srgbClr val="0070C0"/>
                </a:solidFill>
                <a:latin typeface="Calibri"/>
              </a:rPr>
              <a:t>(MNRF) segons el mètode </a:t>
            </a:r>
            <a:r>
              <a:rPr lang="ca-ES" sz="1800" b="1" strike="noStrike" spc="-1" dirty="0">
                <a:solidFill>
                  <a:srgbClr val="0070C0"/>
                </a:solidFill>
                <a:latin typeface="Calibri"/>
              </a:rPr>
              <a:t>Billings</a:t>
            </a:r>
            <a:r>
              <a:rPr lang="ca-ES" sz="1800" b="0" strike="noStrike" spc="-1" dirty="0">
                <a:solidFill>
                  <a:srgbClr val="0070C0"/>
                </a:solidFill>
                <a:latin typeface="Calibri"/>
              </a:rPr>
              <a:t>:                                                                                                                                   Alicia Pastor del Amo:         </a:t>
            </a:r>
            <a:r>
              <a:rPr lang="ca-ES" sz="1800" b="0" u="sng" strike="noStrike" spc="-1" dirty="0">
                <a:solidFill>
                  <a:srgbClr val="0000FF"/>
                </a:solidFill>
                <a:uFillTx/>
                <a:latin typeface="Calibri"/>
                <a:hlinkClick r:id="rId5"/>
              </a:rPr>
              <a:t>aliciapastor2000@yahoo.es</a:t>
            </a:r>
            <a:r>
              <a:rPr lang="ca-ES" sz="1800" b="0" strike="noStrike" spc="-1" dirty="0">
                <a:solidFill>
                  <a:srgbClr val="0070C0"/>
                </a:solidFill>
                <a:latin typeface="Calibri"/>
              </a:rPr>
              <a:t>                       	Tel.: 620.480.606</a:t>
            </a:r>
            <a:endParaRPr lang="ca-ES" sz="1800" b="0" strike="noStrike" spc="-1" dirty="0">
              <a:latin typeface="Arial"/>
            </a:endParaRPr>
          </a:p>
          <a:p>
            <a:pPr>
              <a:lnSpc>
                <a:spcPct val="90000"/>
              </a:lnSpc>
              <a:spcBef>
                <a:spcPts val="360"/>
              </a:spcBef>
            </a:pPr>
            <a:endParaRPr lang="ca-E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10001</TotalTime>
  <Words>9175</Words>
  <Application>Microsoft Office PowerPoint</Application>
  <PresentationFormat>Presentación en pantalla (4:3)</PresentationFormat>
  <Paragraphs>407</Paragraphs>
  <Slides>20</Slides>
  <Notes>17</Notes>
  <HiddenSlides>0</HiddenSlides>
  <MMClips>0</MMClips>
  <ScaleCrop>false</ScaleCrop>
  <HeadingPairs>
    <vt:vector size="4" baseType="variant">
      <vt:variant>
        <vt:lpstr>Tema</vt:lpstr>
      </vt:variant>
      <vt:variant>
        <vt:i4>2</vt:i4>
      </vt:variant>
      <vt:variant>
        <vt:lpstr>Títulos de diapositiva</vt:lpstr>
      </vt:variant>
      <vt:variant>
        <vt:i4>20</vt:i4>
      </vt:variant>
    </vt:vector>
  </HeadingPairs>
  <TitlesOfParts>
    <vt:vector size="22" baseType="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7-b.- Casos 2019-2020: anàlisi per Territori</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Giorgio</dc:creator>
  <cp:lastModifiedBy>Giorgio</cp:lastModifiedBy>
  <cp:revision>311</cp:revision>
  <dcterms:created xsi:type="dcterms:W3CDTF">2016-03-11T08:31:04Z</dcterms:created>
  <dcterms:modified xsi:type="dcterms:W3CDTF">2021-06-05T15:01:36Z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17</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17</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20</vt:i4>
  </property>
</Properties>
</file>